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311" r:id="rId4"/>
    <p:sldId id="312" r:id="rId5"/>
    <p:sldId id="258" r:id="rId6"/>
    <p:sldId id="313" r:id="rId7"/>
    <p:sldId id="318" r:id="rId8"/>
    <p:sldId id="309" r:id="rId9"/>
    <p:sldId id="314" r:id="rId10"/>
    <p:sldId id="259" r:id="rId11"/>
    <p:sldId id="315" r:id="rId12"/>
    <p:sldId id="316" r:id="rId13"/>
    <p:sldId id="317" r:id="rId14"/>
    <p:sldId id="282" r:id="rId15"/>
    <p:sldId id="319" r:id="rId16"/>
    <p:sldId id="283" r:id="rId17"/>
    <p:sldId id="320" r:id="rId18"/>
    <p:sldId id="260" r:id="rId19"/>
    <p:sldId id="264" r:id="rId20"/>
    <p:sldId id="265" r:id="rId21"/>
    <p:sldId id="284" r:id="rId22"/>
    <p:sldId id="267" r:id="rId23"/>
    <p:sldId id="321" r:id="rId24"/>
    <p:sldId id="322" r:id="rId25"/>
    <p:sldId id="323" r:id="rId26"/>
    <p:sldId id="324" r:id="rId27"/>
    <p:sldId id="268" r:id="rId28"/>
    <p:sldId id="286" r:id="rId29"/>
    <p:sldId id="289" r:id="rId30"/>
    <p:sldId id="290" r:id="rId31"/>
    <p:sldId id="291" r:id="rId32"/>
    <p:sldId id="292" r:id="rId33"/>
    <p:sldId id="293" r:id="rId34"/>
    <p:sldId id="294" r:id="rId35"/>
    <p:sldId id="296" r:id="rId36"/>
    <p:sldId id="297" r:id="rId37"/>
    <p:sldId id="295" r:id="rId38"/>
    <p:sldId id="285" r:id="rId39"/>
    <p:sldId id="325" r:id="rId40"/>
    <p:sldId id="326" r:id="rId41"/>
    <p:sldId id="269" r:id="rId42"/>
    <p:sldId id="270" r:id="rId43"/>
    <p:sldId id="287" r:id="rId44"/>
    <p:sldId id="288" r:id="rId45"/>
    <p:sldId id="327" r:id="rId46"/>
    <p:sldId id="271" r:id="rId47"/>
    <p:sldId id="272" r:id="rId48"/>
    <p:sldId id="273" r:id="rId49"/>
    <p:sldId id="298" r:id="rId50"/>
    <p:sldId id="300" r:id="rId51"/>
    <p:sldId id="275" r:id="rId52"/>
    <p:sldId id="328" r:id="rId53"/>
    <p:sldId id="337" r:id="rId54"/>
    <p:sldId id="301" r:id="rId55"/>
    <p:sldId id="329" r:id="rId56"/>
    <p:sldId id="338" r:id="rId57"/>
    <p:sldId id="276" r:id="rId58"/>
    <p:sldId id="330" r:id="rId59"/>
    <p:sldId id="331" r:id="rId60"/>
    <p:sldId id="332" r:id="rId61"/>
    <p:sldId id="302" r:id="rId62"/>
    <p:sldId id="333" r:id="rId63"/>
    <p:sldId id="334" r:id="rId64"/>
    <p:sldId id="335" r:id="rId65"/>
    <p:sldId id="336" r:id="rId66"/>
    <p:sldId id="303" r:id="rId67"/>
    <p:sldId id="279" r:id="rId68"/>
    <p:sldId id="310" r:id="rId69"/>
    <p:sldId id="304" r:id="rId70"/>
    <p:sldId id="305" r:id="rId71"/>
    <p:sldId id="306" r:id="rId72"/>
    <p:sldId id="308" r:id="rId73"/>
    <p:sldId id="307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D146B-1183-44AD-B085-DA88D1F7BFA5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D5B2E-3766-4EE9-A30A-5F62F776E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0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87B76-2D89-2484-092A-E1BF1D25C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2185D-9E49-7DC9-0A59-7547B52CF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F1154-D7FF-B156-82A3-08FA4EE0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C5E6-1CF1-45D4-A802-B87B4403A2DC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CC15E-657A-0AEA-D9A0-0163557F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5FA1C-98F0-4A90-D0B3-54B0ADA95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6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02C1C-A534-088C-FAC1-416F591C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64D8C-8B04-DEA2-C8CE-AAE918688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04BD0-DD22-A118-5A74-1A6B572C9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C28E-1B45-4CFF-9D35-2CE393175B49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6D1BB-E606-82D1-013B-80A9AD205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E6DC1-466B-7515-601F-9E8EB8AD5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58F2-4703-5284-B0DB-81D6E533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B189A-E57F-A3F4-0272-0E89CAA3F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5BD52-B489-D8A6-EE0B-EBDC53C63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D8DC-A71D-4CC8-9A25-6B2246EB0525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826E7-AA6C-E7C1-98A8-01199BFC2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16D2-BA8B-8554-87AF-F57CDE6AC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71F0-7132-942A-5DB2-C923185A6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BC7A-45A4-CFED-E740-C1F46C69B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75E7E-E604-E80F-404A-F39E8D937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E96D4-98B4-FE13-032C-729B119E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8E16B-2435-4EE1-9B94-02A3D37B3D42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8F0BC-C02C-7A07-0591-888FB5327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E150C-8636-AFEF-A587-D76D287EF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029B-C6A1-5DCF-18C4-2FD9937BE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46DF-B663-F229-1B6D-A54A29BE8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582C2A-2742-B094-2AAE-535150208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FBF69A-CE3B-4242-BB95-E956CB6828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89F6F-BE5B-86EB-21B8-EF08EA74F0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44DCFB-D137-2DE7-B03E-9DD834C75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B54C-4088-49E0-B945-FA4EC642A0D0}" type="datetime1">
              <a:rPr lang="en-US" smtClean="0"/>
              <a:t>7/8/2024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EA9615-7D25-1910-BB9F-845CDE16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DC3236-CF93-9E85-832D-EF95C8D5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2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DC97-1951-3FAF-1986-4404819E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771B9-71BD-0E40-DC4F-915787F5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68B53-93B3-4447-BC2F-7BD430C0EB04}" type="datetime1">
              <a:rPr lang="en-US" smtClean="0"/>
              <a:t>7/8/2024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7FCBE-C456-52DD-3F2F-0847A9617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8484E-1837-6701-1447-1D227920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9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DD72C-1580-F851-808D-CD2E6201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0427-6122-4A9D-8F99-E0BF12AB9D66}" type="datetime1">
              <a:rPr lang="en-US" smtClean="0"/>
              <a:t>7/8/2024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ED36E2-8A8A-2D6F-6F88-5D0ED909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14A28-85BF-BD50-F6D1-7079ECC1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6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C67D9-2F01-E2D5-5FF5-B82294928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9E14-2B77-FF63-79C0-2E86FE922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5B40E-6935-F660-4108-6109AAF1A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AA8CA-D9B8-A44C-1FCC-92E98F61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8FDB9-C666-4F35-BA90-7C873013C9E1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8E5E5-D3F7-A917-126A-AE7D71F0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F625A-79D4-E68E-8168-5A2778F2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3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96DA5-30A7-0BBB-FEF8-6F9C0A193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BFEC3-BE39-A726-BD74-080D458F24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E82DE-86D3-2B72-FCFE-311D87A02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F410E-796A-E73B-B852-AF9D05AB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59304-6F6E-44F8-970D-383A3CCD2269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210B8-152F-B9AF-8CC3-56FEFCCC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56D34-3DC0-A47F-7DF5-E26F6D37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6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09C87-AD32-C079-E9F4-60A29516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3056D-EF8A-1E52-6B63-5666D979A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A6F30-CA73-9E7B-6B2B-9AFF1EC5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BB93E-6581-4879-A5BD-C2A7BD645EE5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8BACE-5B9A-15AE-0684-09E7BB86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5F7F5-C111-6647-7B3C-F858ADBB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9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E72A9E-954B-A0DA-06DF-FDA8AE3C4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5A1A2-995B-0B3D-5DD3-462D365E8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A7F22-9F1F-D2BB-619F-4CEC3302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8366-670D-4457-93A4-45747F0D1163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AF842-4265-2584-5BBC-680669994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AD790-7168-57F2-763C-4F2A0080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7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7C9AA2-8563-7637-18D0-88FA5B2DE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4EF19-3A1B-547E-5C4E-F20497758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3DF08-BC6C-24E9-0A62-F53EE7EE2F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283F1E-22F1-4C41-84AD-C1409701A9B3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1122A-B57A-63A3-697D-DCC95079B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Pseudo-collusion due to algorithmic pricing with transient demand response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5C80A-6CF9-578D-EEB3-D8B40A529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8937A-BB95-45FD-B613-C6F506DA5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../media/image24.png"/><Relationship Id="rId4" Type="http://schemas.openxmlformats.org/officeDocument/2006/relationships/image" Target="../media/image22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1B389-2373-47E3-D7CC-3BE025A06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749711"/>
            <a:ext cx="10591800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Pseudo-collusion</a:t>
            </a:r>
            <a:br>
              <a:rPr lang="pl-PL" dirty="0"/>
            </a:br>
            <a:r>
              <a:rPr lang="en-GB" dirty="0"/>
              <a:t> due to algorithmic</a:t>
            </a:r>
            <a:r>
              <a:rPr lang="pl-PL" dirty="0"/>
              <a:t> </a:t>
            </a:r>
            <a:r>
              <a:rPr lang="en-GB" dirty="0"/>
              <a:t>pricing </a:t>
            </a:r>
            <a:br>
              <a:rPr lang="pl-PL" dirty="0"/>
            </a:br>
            <a:r>
              <a:rPr lang="en-GB" dirty="0"/>
              <a:t>with transient demand</a:t>
            </a:r>
            <a:r>
              <a:rPr lang="pl-PL" dirty="0"/>
              <a:t> </a:t>
            </a:r>
            <a:r>
              <a:rPr lang="en-GB" dirty="0"/>
              <a:t>response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829F6-C6A9-5DE8-21C0-2F165D9FD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6166"/>
            <a:ext cx="9144000" cy="75050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Lukasz Sliwinski, David </a:t>
            </a:r>
            <a:r>
              <a:rPr lang="pl-PL" dirty="0" err="1"/>
              <a:t>Siska</a:t>
            </a:r>
            <a:br>
              <a:rPr lang="pl-PL" dirty="0"/>
            </a:br>
            <a:r>
              <a:rPr lang="pl-PL" dirty="0"/>
              <a:t>University of </a:t>
            </a:r>
            <a:r>
              <a:rPr lang="pl-PL" dirty="0" err="1"/>
              <a:t>Edinburgh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840ECE-63A1-E53C-0C6C-BBADA3EC6D2E}"/>
              </a:ext>
            </a:extLst>
          </p:cNvPr>
          <p:cNvSpPr txBox="1">
            <a:spLocks/>
          </p:cNvSpPr>
          <p:nvPr/>
        </p:nvSpPr>
        <p:spPr>
          <a:xfrm>
            <a:off x="1524000" y="5865527"/>
            <a:ext cx="9144000" cy="4023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2024 Conference on Mechanism and Institution Design</a:t>
            </a:r>
            <a:r>
              <a:rPr lang="pl-PL" dirty="0"/>
              <a:t> in </a:t>
            </a:r>
            <a:r>
              <a:rPr lang="pl-PL" dirty="0" err="1"/>
              <a:t>Budapest</a:t>
            </a:r>
            <a:endParaRPr lang="en-US" dirty="0"/>
          </a:p>
        </p:txBody>
      </p:sp>
      <p:pic>
        <p:nvPicPr>
          <p:cNvPr id="6" name="Picture 5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E114ACDB-A855-EA4C-3D00-BC30B08D1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798" y="231719"/>
            <a:ext cx="2200403" cy="1100202"/>
          </a:xfrm>
          <a:prstGeom prst="rect">
            <a:avLst/>
          </a:prstGeom>
        </p:spPr>
      </p:pic>
      <p:pic>
        <p:nvPicPr>
          <p:cNvPr id="12" name="Picture 1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A24F1E2C-C4D2-AC16-B161-C78E8B6BA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99" y="245443"/>
            <a:ext cx="4617517" cy="110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64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548"/>
            <a:ext cx="10515600" cy="1325563"/>
          </a:xfrm>
        </p:spPr>
        <p:txBody>
          <a:bodyPr/>
          <a:lstStyle/>
          <a:p>
            <a:r>
              <a:rPr lang="pl-PL" dirty="0" err="1"/>
              <a:t>Background</a:t>
            </a:r>
            <a:r>
              <a:rPr lang="pl-PL" dirty="0"/>
              <a:t> - </a:t>
            </a:r>
            <a:r>
              <a:rPr lang="pl-PL" dirty="0" err="1"/>
              <a:t>algorithmic</a:t>
            </a:r>
            <a:r>
              <a:rPr lang="pl-PL" dirty="0"/>
              <a:t> </a:t>
            </a:r>
            <a:r>
              <a:rPr lang="pl-PL" dirty="0" err="1"/>
              <a:t>pricing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9730"/>
            <a:ext cx="10515600" cy="4261342"/>
          </a:xfrm>
        </p:spPr>
        <p:txBody>
          <a:bodyPr/>
          <a:lstStyle/>
          <a:p>
            <a:r>
              <a:rPr lang="pl-PL" dirty="0" err="1"/>
              <a:t>More</a:t>
            </a:r>
            <a:r>
              <a:rPr lang="pl-PL" dirty="0"/>
              <a:t> and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decisions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made</a:t>
            </a:r>
            <a:r>
              <a:rPr lang="pl-PL" dirty="0"/>
              <a:t> by </a:t>
            </a:r>
            <a:r>
              <a:rPr lang="pl-PL" dirty="0" err="1"/>
              <a:t>algorithms</a:t>
            </a:r>
            <a:r>
              <a:rPr lang="pl-PL" dirty="0"/>
              <a:t>:</a:t>
            </a:r>
          </a:p>
          <a:p>
            <a:pPr lvl="1"/>
            <a:r>
              <a:rPr lang="pl-PL" sz="2800" dirty="0"/>
              <a:t>high-</a:t>
            </a:r>
            <a:r>
              <a:rPr lang="pl-PL" sz="2800" dirty="0" err="1"/>
              <a:t>frequency</a:t>
            </a:r>
            <a:r>
              <a:rPr lang="pl-PL" sz="2800" dirty="0"/>
              <a:t> trading (</a:t>
            </a:r>
            <a:r>
              <a:rPr lang="pl-PL" sz="2800" dirty="0" err="1"/>
              <a:t>Seth</a:t>
            </a:r>
            <a:r>
              <a:rPr lang="pl-PL" sz="2800" dirty="0"/>
              <a:t> 2023)</a:t>
            </a:r>
          </a:p>
          <a:p>
            <a:pPr lvl="1"/>
            <a:r>
              <a:rPr lang="pl-PL" sz="2800" dirty="0"/>
              <a:t>online </a:t>
            </a:r>
            <a:r>
              <a:rPr lang="pl-PL" sz="2800" dirty="0" err="1"/>
              <a:t>retail</a:t>
            </a:r>
            <a:r>
              <a:rPr lang="pl-PL" sz="2800" dirty="0"/>
              <a:t> </a:t>
            </a:r>
            <a:r>
              <a:rPr lang="pl-PL" sz="2800" dirty="0" err="1"/>
              <a:t>e.g</a:t>
            </a:r>
            <a:r>
              <a:rPr lang="pl-PL" sz="2800" dirty="0"/>
              <a:t>. Amazon (</a:t>
            </a:r>
            <a:r>
              <a:rPr lang="pl-PL" sz="2800" dirty="0" err="1"/>
              <a:t>Rathore</a:t>
            </a:r>
            <a:r>
              <a:rPr lang="pl-PL" sz="2800" dirty="0"/>
              <a:t> 2022)</a:t>
            </a:r>
          </a:p>
          <a:p>
            <a:pPr lvl="1"/>
            <a:r>
              <a:rPr lang="pl-PL" sz="2800" dirty="0"/>
              <a:t>taxi service </a:t>
            </a:r>
            <a:r>
              <a:rPr lang="pl-PL" sz="2800" dirty="0" err="1"/>
              <a:t>e.g</a:t>
            </a:r>
            <a:r>
              <a:rPr lang="pl-PL" sz="2800" dirty="0"/>
              <a:t>. Uber (Singh 2024)</a:t>
            </a:r>
          </a:p>
          <a:p>
            <a:pPr lvl="1"/>
            <a:r>
              <a:rPr lang="pl-PL" sz="2800" dirty="0"/>
              <a:t>fast food </a:t>
            </a:r>
            <a:r>
              <a:rPr lang="pl-PL" sz="2800" dirty="0" err="1"/>
              <a:t>e.g</a:t>
            </a:r>
            <a:r>
              <a:rPr lang="pl-PL" sz="2800" dirty="0"/>
              <a:t>. </a:t>
            </a:r>
            <a:r>
              <a:rPr lang="pl-PL" sz="2800" dirty="0" err="1"/>
              <a:t>Wendy's</a:t>
            </a:r>
            <a:r>
              <a:rPr lang="pl-PL" sz="2800" dirty="0"/>
              <a:t> (</a:t>
            </a:r>
            <a:r>
              <a:rPr lang="pl-PL" sz="2800" dirty="0" err="1"/>
              <a:t>Foroohar</a:t>
            </a:r>
            <a:r>
              <a:rPr lang="pl-PL" sz="2800" dirty="0"/>
              <a:t> 2024)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9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548"/>
            <a:ext cx="10515600" cy="1325563"/>
          </a:xfrm>
        </p:spPr>
        <p:txBody>
          <a:bodyPr/>
          <a:lstStyle/>
          <a:p>
            <a:r>
              <a:rPr lang="pl-PL" dirty="0" err="1"/>
              <a:t>Background</a:t>
            </a:r>
            <a:r>
              <a:rPr lang="pl-PL" dirty="0"/>
              <a:t> - </a:t>
            </a:r>
            <a:r>
              <a:rPr lang="pl-PL" dirty="0" err="1"/>
              <a:t>algorithmic</a:t>
            </a:r>
            <a:r>
              <a:rPr lang="pl-PL" dirty="0"/>
              <a:t> </a:t>
            </a:r>
            <a:r>
              <a:rPr lang="pl-PL" dirty="0" err="1"/>
              <a:t>pricing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9730"/>
            <a:ext cx="10515600" cy="4261342"/>
          </a:xfrm>
        </p:spPr>
        <p:txBody>
          <a:bodyPr/>
          <a:lstStyle/>
          <a:p>
            <a:r>
              <a:rPr lang="pl-PL" dirty="0" err="1"/>
              <a:t>More</a:t>
            </a:r>
            <a:r>
              <a:rPr lang="pl-PL" dirty="0"/>
              <a:t> and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decisions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made</a:t>
            </a:r>
            <a:r>
              <a:rPr lang="pl-PL" dirty="0"/>
              <a:t> by </a:t>
            </a:r>
            <a:r>
              <a:rPr lang="pl-PL" dirty="0" err="1"/>
              <a:t>algorithms</a:t>
            </a:r>
            <a:r>
              <a:rPr lang="pl-PL" dirty="0"/>
              <a:t>:</a:t>
            </a:r>
          </a:p>
          <a:p>
            <a:pPr lvl="1"/>
            <a:r>
              <a:rPr lang="pl-PL" sz="2800" dirty="0"/>
              <a:t>high-</a:t>
            </a:r>
            <a:r>
              <a:rPr lang="pl-PL" sz="2800" dirty="0" err="1"/>
              <a:t>frequency</a:t>
            </a:r>
            <a:r>
              <a:rPr lang="pl-PL" sz="2800" dirty="0"/>
              <a:t> trading (</a:t>
            </a:r>
            <a:r>
              <a:rPr lang="pl-PL" sz="2800" dirty="0" err="1"/>
              <a:t>Seth</a:t>
            </a:r>
            <a:r>
              <a:rPr lang="pl-PL" sz="2800" dirty="0"/>
              <a:t> 2023)</a:t>
            </a:r>
          </a:p>
          <a:p>
            <a:pPr lvl="1"/>
            <a:r>
              <a:rPr lang="pl-PL" sz="2800" dirty="0"/>
              <a:t>online </a:t>
            </a:r>
            <a:r>
              <a:rPr lang="pl-PL" sz="2800" dirty="0" err="1"/>
              <a:t>retail</a:t>
            </a:r>
            <a:r>
              <a:rPr lang="pl-PL" sz="2800" dirty="0"/>
              <a:t> </a:t>
            </a:r>
            <a:r>
              <a:rPr lang="pl-PL" sz="2800" dirty="0" err="1"/>
              <a:t>e.g</a:t>
            </a:r>
            <a:r>
              <a:rPr lang="pl-PL" sz="2800" dirty="0"/>
              <a:t>. Amazon (</a:t>
            </a:r>
            <a:r>
              <a:rPr lang="pl-PL" sz="2800" dirty="0" err="1"/>
              <a:t>Rathore</a:t>
            </a:r>
            <a:r>
              <a:rPr lang="pl-PL" sz="2800" dirty="0"/>
              <a:t> 2022)</a:t>
            </a:r>
          </a:p>
          <a:p>
            <a:pPr lvl="1"/>
            <a:r>
              <a:rPr lang="pl-PL" sz="2800" dirty="0"/>
              <a:t>taxi service </a:t>
            </a:r>
            <a:r>
              <a:rPr lang="pl-PL" sz="2800" dirty="0" err="1"/>
              <a:t>e.g</a:t>
            </a:r>
            <a:r>
              <a:rPr lang="pl-PL" sz="2800" dirty="0"/>
              <a:t>. Uber (Singh 2024)</a:t>
            </a:r>
          </a:p>
          <a:p>
            <a:pPr lvl="1"/>
            <a:r>
              <a:rPr lang="pl-PL" sz="2800" dirty="0"/>
              <a:t>fast food </a:t>
            </a:r>
            <a:r>
              <a:rPr lang="pl-PL" sz="2800" dirty="0" err="1"/>
              <a:t>e.g</a:t>
            </a:r>
            <a:r>
              <a:rPr lang="pl-PL" sz="2800" dirty="0"/>
              <a:t>. </a:t>
            </a:r>
            <a:r>
              <a:rPr lang="pl-PL" sz="2800" dirty="0" err="1"/>
              <a:t>Wendy's</a:t>
            </a:r>
            <a:r>
              <a:rPr lang="pl-PL" sz="2800" dirty="0"/>
              <a:t> (</a:t>
            </a:r>
            <a:r>
              <a:rPr lang="pl-PL" sz="2800" dirty="0" err="1"/>
              <a:t>Foroohar</a:t>
            </a:r>
            <a:r>
              <a:rPr lang="pl-PL" sz="2800" dirty="0"/>
              <a:t> 2024)</a:t>
            </a:r>
          </a:p>
          <a:p>
            <a:r>
              <a:rPr lang="pl-PL" dirty="0"/>
              <a:t>In </a:t>
            </a:r>
            <a:r>
              <a:rPr lang="pl-PL" dirty="0" err="1"/>
              <a:t>theory</a:t>
            </a:r>
            <a:r>
              <a:rPr lang="pl-PL" dirty="0"/>
              <a:t>: </a:t>
            </a:r>
            <a:r>
              <a:rPr lang="pl-PL" dirty="0" err="1"/>
              <a:t>benefits</a:t>
            </a:r>
            <a:r>
              <a:rPr lang="pl-PL" dirty="0"/>
              <a:t> for </a:t>
            </a:r>
            <a:r>
              <a:rPr lang="pl-PL" dirty="0" err="1"/>
              <a:t>both</a:t>
            </a:r>
            <a:r>
              <a:rPr lang="pl-PL" dirty="0"/>
              <a:t> the </a:t>
            </a:r>
            <a:r>
              <a:rPr lang="pl-PL" b="1" dirty="0" err="1"/>
              <a:t>seller</a:t>
            </a:r>
            <a:r>
              <a:rPr lang="pl-PL" dirty="0"/>
              <a:t> and the </a:t>
            </a:r>
            <a:r>
              <a:rPr lang="pl-PL" dirty="0" err="1"/>
              <a:t>buyer</a:t>
            </a:r>
            <a:r>
              <a:rPr lang="pl-PL" dirty="0"/>
              <a:t>.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71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548"/>
            <a:ext cx="10515600" cy="1325563"/>
          </a:xfrm>
        </p:spPr>
        <p:txBody>
          <a:bodyPr/>
          <a:lstStyle/>
          <a:p>
            <a:r>
              <a:rPr lang="pl-PL" dirty="0" err="1"/>
              <a:t>Background</a:t>
            </a:r>
            <a:r>
              <a:rPr lang="pl-PL" dirty="0"/>
              <a:t> - </a:t>
            </a:r>
            <a:r>
              <a:rPr lang="pl-PL" dirty="0" err="1"/>
              <a:t>algorithmic</a:t>
            </a:r>
            <a:r>
              <a:rPr lang="pl-PL" dirty="0"/>
              <a:t> </a:t>
            </a:r>
            <a:r>
              <a:rPr lang="pl-PL" dirty="0" err="1"/>
              <a:t>pricing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9730"/>
            <a:ext cx="10515600" cy="4261342"/>
          </a:xfrm>
        </p:spPr>
        <p:txBody>
          <a:bodyPr/>
          <a:lstStyle/>
          <a:p>
            <a:r>
              <a:rPr lang="pl-PL" dirty="0" err="1"/>
              <a:t>More</a:t>
            </a:r>
            <a:r>
              <a:rPr lang="pl-PL" dirty="0"/>
              <a:t> and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decisions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made</a:t>
            </a:r>
            <a:r>
              <a:rPr lang="pl-PL" dirty="0"/>
              <a:t> by </a:t>
            </a:r>
            <a:r>
              <a:rPr lang="pl-PL" dirty="0" err="1"/>
              <a:t>algorithms</a:t>
            </a:r>
            <a:r>
              <a:rPr lang="pl-PL" dirty="0"/>
              <a:t>:</a:t>
            </a:r>
          </a:p>
          <a:p>
            <a:pPr lvl="1"/>
            <a:r>
              <a:rPr lang="pl-PL" sz="2800" dirty="0"/>
              <a:t>high-</a:t>
            </a:r>
            <a:r>
              <a:rPr lang="pl-PL" sz="2800" dirty="0" err="1"/>
              <a:t>frequency</a:t>
            </a:r>
            <a:r>
              <a:rPr lang="pl-PL" sz="2800" dirty="0"/>
              <a:t> trading (</a:t>
            </a:r>
            <a:r>
              <a:rPr lang="pl-PL" sz="2800" dirty="0" err="1"/>
              <a:t>Seth</a:t>
            </a:r>
            <a:r>
              <a:rPr lang="pl-PL" sz="2800" dirty="0"/>
              <a:t> 2023)</a:t>
            </a:r>
          </a:p>
          <a:p>
            <a:pPr lvl="1"/>
            <a:r>
              <a:rPr lang="pl-PL" sz="2800" dirty="0"/>
              <a:t>online </a:t>
            </a:r>
            <a:r>
              <a:rPr lang="pl-PL" sz="2800" dirty="0" err="1"/>
              <a:t>retail</a:t>
            </a:r>
            <a:r>
              <a:rPr lang="pl-PL" sz="2800" dirty="0"/>
              <a:t> </a:t>
            </a:r>
            <a:r>
              <a:rPr lang="pl-PL" sz="2800" dirty="0" err="1"/>
              <a:t>e.g</a:t>
            </a:r>
            <a:r>
              <a:rPr lang="pl-PL" sz="2800" dirty="0"/>
              <a:t>. Amazon (</a:t>
            </a:r>
            <a:r>
              <a:rPr lang="pl-PL" sz="2800" dirty="0" err="1"/>
              <a:t>Rathore</a:t>
            </a:r>
            <a:r>
              <a:rPr lang="pl-PL" sz="2800" dirty="0"/>
              <a:t> 2022)</a:t>
            </a:r>
          </a:p>
          <a:p>
            <a:pPr lvl="1"/>
            <a:r>
              <a:rPr lang="pl-PL" sz="2800" dirty="0"/>
              <a:t>taxi service </a:t>
            </a:r>
            <a:r>
              <a:rPr lang="pl-PL" sz="2800" dirty="0" err="1"/>
              <a:t>e.g</a:t>
            </a:r>
            <a:r>
              <a:rPr lang="pl-PL" sz="2800" dirty="0"/>
              <a:t>. Uber (Singh 2024)</a:t>
            </a:r>
          </a:p>
          <a:p>
            <a:pPr lvl="1"/>
            <a:r>
              <a:rPr lang="pl-PL" sz="2800" dirty="0"/>
              <a:t>fast food </a:t>
            </a:r>
            <a:r>
              <a:rPr lang="pl-PL" sz="2800" dirty="0" err="1"/>
              <a:t>e.g</a:t>
            </a:r>
            <a:r>
              <a:rPr lang="pl-PL" sz="2800" dirty="0"/>
              <a:t>. </a:t>
            </a:r>
            <a:r>
              <a:rPr lang="pl-PL" sz="2800" dirty="0" err="1"/>
              <a:t>Wendy's</a:t>
            </a:r>
            <a:r>
              <a:rPr lang="pl-PL" sz="2800" dirty="0"/>
              <a:t> (</a:t>
            </a:r>
            <a:r>
              <a:rPr lang="pl-PL" sz="2800" dirty="0" err="1"/>
              <a:t>Foroohar</a:t>
            </a:r>
            <a:r>
              <a:rPr lang="pl-PL" sz="2800" dirty="0"/>
              <a:t> 2024)</a:t>
            </a:r>
          </a:p>
          <a:p>
            <a:r>
              <a:rPr lang="pl-PL" dirty="0"/>
              <a:t>In </a:t>
            </a:r>
            <a:r>
              <a:rPr lang="pl-PL" dirty="0" err="1"/>
              <a:t>theory</a:t>
            </a:r>
            <a:r>
              <a:rPr lang="pl-PL" dirty="0"/>
              <a:t>: </a:t>
            </a:r>
            <a:r>
              <a:rPr lang="pl-PL" dirty="0" err="1"/>
              <a:t>benefits</a:t>
            </a:r>
            <a:r>
              <a:rPr lang="pl-PL" dirty="0"/>
              <a:t> for </a:t>
            </a:r>
            <a:r>
              <a:rPr lang="pl-PL" dirty="0" err="1"/>
              <a:t>both</a:t>
            </a:r>
            <a:r>
              <a:rPr lang="pl-PL" dirty="0"/>
              <a:t> the </a:t>
            </a:r>
            <a:r>
              <a:rPr lang="pl-PL" b="1" dirty="0" err="1"/>
              <a:t>seller</a:t>
            </a:r>
            <a:r>
              <a:rPr lang="pl-PL" dirty="0"/>
              <a:t> and the </a:t>
            </a:r>
            <a:r>
              <a:rPr lang="pl-PL" dirty="0" err="1"/>
              <a:t>buyer</a:t>
            </a:r>
            <a:r>
              <a:rPr lang="pl-PL" dirty="0"/>
              <a:t>.</a:t>
            </a:r>
          </a:p>
          <a:p>
            <a:r>
              <a:rPr lang="pl-PL" dirty="0"/>
              <a:t>In </a:t>
            </a:r>
            <a:r>
              <a:rPr lang="pl-PL" dirty="0" err="1"/>
              <a:t>practice</a:t>
            </a:r>
            <a:r>
              <a:rPr lang="pl-PL" dirty="0"/>
              <a:t>: </a:t>
            </a:r>
            <a:r>
              <a:rPr lang="pl-PL" dirty="0" err="1"/>
              <a:t>behaviour</a:t>
            </a:r>
            <a:r>
              <a:rPr lang="pl-PL" dirty="0"/>
              <a:t> and </a:t>
            </a:r>
            <a:r>
              <a:rPr lang="pl-PL" dirty="0" err="1"/>
              <a:t>impact</a:t>
            </a:r>
            <a:r>
              <a:rPr lang="pl-PL" dirty="0"/>
              <a:t> of </a:t>
            </a:r>
            <a:r>
              <a:rPr lang="pl-PL" dirty="0" err="1"/>
              <a:t>algorithmic</a:t>
            </a:r>
            <a:r>
              <a:rPr lang="pl-PL" dirty="0"/>
              <a:t> </a:t>
            </a:r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difficult</a:t>
            </a:r>
            <a:r>
              <a:rPr lang="pl-PL" dirty="0"/>
              <a:t> to </a:t>
            </a:r>
            <a:r>
              <a:rPr lang="pl-PL" dirty="0" err="1"/>
              <a:t>predict</a:t>
            </a:r>
            <a:r>
              <a:rPr lang="pl-PL" dirty="0"/>
              <a:t>.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8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Background</a:t>
            </a:r>
            <a:r>
              <a:rPr lang="pl-PL" dirty="0"/>
              <a:t> - </a:t>
            </a:r>
            <a:r>
              <a:rPr lang="pl-PL" dirty="0" err="1"/>
              <a:t>collusion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144"/>
            <a:ext cx="10515600" cy="4061206"/>
          </a:xfrm>
        </p:spPr>
        <p:txBody>
          <a:bodyPr/>
          <a:lstStyle/>
          <a:p>
            <a:r>
              <a:rPr lang="pl-PL" dirty="0" err="1"/>
              <a:t>Assad</a:t>
            </a:r>
            <a:r>
              <a:rPr lang="pl-PL" dirty="0"/>
              <a:t> et al. 2020 </a:t>
            </a:r>
            <a:r>
              <a:rPr lang="pl-PL" dirty="0" err="1"/>
              <a:t>inspected</a:t>
            </a:r>
            <a:r>
              <a:rPr lang="pl-PL" dirty="0"/>
              <a:t> real data from </a:t>
            </a:r>
            <a:r>
              <a:rPr lang="pl-PL" dirty="0" err="1"/>
              <a:t>gas</a:t>
            </a:r>
            <a:r>
              <a:rPr lang="pl-PL" dirty="0"/>
              <a:t> </a:t>
            </a:r>
            <a:r>
              <a:rPr lang="pl-PL" dirty="0" err="1"/>
              <a:t>station</a:t>
            </a:r>
            <a:r>
              <a:rPr lang="pl-PL" dirty="0"/>
              <a:t> </a:t>
            </a:r>
            <a:r>
              <a:rPr lang="pl-PL" dirty="0" err="1"/>
              <a:t>sales</a:t>
            </a:r>
            <a:r>
              <a:rPr lang="pl-PL" dirty="0"/>
              <a:t> and </a:t>
            </a:r>
            <a:r>
              <a:rPr lang="pl-PL" dirty="0" err="1"/>
              <a:t>linked</a:t>
            </a:r>
            <a:r>
              <a:rPr lang="pl-PL" dirty="0"/>
              <a:t> </a:t>
            </a:r>
            <a:r>
              <a:rPr lang="pl-PL" dirty="0" err="1"/>
              <a:t>introduction</a:t>
            </a:r>
            <a:r>
              <a:rPr lang="pl-PL" dirty="0"/>
              <a:t> of </a:t>
            </a:r>
            <a:r>
              <a:rPr lang="pl-PL" dirty="0" err="1"/>
              <a:t>algorithmic</a:t>
            </a:r>
            <a:r>
              <a:rPr lang="pl-PL" dirty="0"/>
              <a:t> </a:t>
            </a:r>
            <a:r>
              <a:rPr lang="pl-PL" dirty="0" err="1"/>
              <a:t>pricing</a:t>
            </a:r>
            <a:r>
              <a:rPr lang="pl-PL" dirty="0"/>
              <a:t> with </a:t>
            </a:r>
            <a:r>
              <a:rPr lang="pl-PL" dirty="0" err="1"/>
              <a:t>higher</a:t>
            </a:r>
            <a:r>
              <a:rPr lang="pl-PL" dirty="0"/>
              <a:t> </a:t>
            </a:r>
            <a:r>
              <a:rPr lang="pl-PL" dirty="0" err="1"/>
              <a:t>gas</a:t>
            </a:r>
            <a:r>
              <a:rPr lang="pl-PL" dirty="0"/>
              <a:t> </a:t>
            </a:r>
            <a:r>
              <a:rPr lang="pl-PL" dirty="0" err="1"/>
              <a:t>prices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/>
              <a:t>increases</a:t>
            </a:r>
            <a:r>
              <a:rPr lang="pl-PL" dirty="0"/>
              <a:t> </a:t>
            </a:r>
            <a:r>
              <a:rPr lang="pl-PL" dirty="0" err="1"/>
              <a:t>ranging</a:t>
            </a:r>
            <a:r>
              <a:rPr lang="pl-PL" dirty="0"/>
              <a:t> from 9% to 28%).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27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Background</a:t>
            </a:r>
            <a:r>
              <a:rPr lang="pl-PL" dirty="0"/>
              <a:t> - </a:t>
            </a:r>
            <a:r>
              <a:rPr lang="pl-PL" dirty="0" err="1"/>
              <a:t>collusion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144"/>
            <a:ext cx="10515600" cy="4061206"/>
          </a:xfrm>
        </p:spPr>
        <p:txBody>
          <a:bodyPr/>
          <a:lstStyle/>
          <a:p>
            <a:r>
              <a:rPr lang="pl-PL" dirty="0" err="1"/>
              <a:t>Assad</a:t>
            </a:r>
            <a:r>
              <a:rPr lang="pl-PL" dirty="0"/>
              <a:t> et al. 2020 </a:t>
            </a:r>
            <a:r>
              <a:rPr lang="pl-PL" dirty="0" err="1"/>
              <a:t>inspected</a:t>
            </a:r>
            <a:r>
              <a:rPr lang="pl-PL" dirty="0"/>
              <a:t> real data from </a:t>
            </a:r>
            <a:r>
              <a:rPr lang="pl-PL" dirty="0" err="1"/>
              <a:t>gas</a:t>
            </a:r>
            <a:r>
              <a:rPr lang="pl-PL" dirty="0"/>
              <a:t> </a:t>
            </a:r>
            <a:r>
              <a:rPr lang="pl-PL" dirty="0" err="1"/>
              <a:t>station</a:t>
            </a:r>
            <a:r>
              <a:rPr lang="pl-PL" dirty="0"/>
              <a:t> </a:t>
            </a:r>
            <a:r>
              <a:rPr lang="pl-PL" dirty="0" err="1"/>
              <a:t>sales</a:t>
            </a:r>
            <a:r>
              <a:rPr lang="pl-PL" dirty="0"/>
              <a:t> and </a:t>
            </a:r>
            <a:r>
              <a:rPr lang="pl-PL" dirty="0" err="1"/>
              <a:t>linked</a:t>
            </a:r>
            <a:r>
              <a:rPr lang="pl-PL" dirty="0"/>
              <a:t> </a:t>
            </a:r>
            <a:r>
              <a:rPr lang="pl-PL" dirty="0" err="1"/>
              <a:t>introduction</a:t>
            </a:r>
            <a:r>
              <a:rPr lang="pl-PL" dirty="0"/>
              <a:t> of </a:t>
            </a:r>
            <a:r>
              <a:rPr lang="pl-PL" dirty="0" err="1"/>
              <a:t>algorithmic</a:t>
            </a:r>
            <a:r>
              <a:rPr lang="pl-PL" dirty="0"/>
              <a:t> </a:t>
            </a:r>
            <a:r>
              <a:rPr lang="pl-PL" dirty="0" err="1"/>
              <a:t>pricing</a:t>
            </a:r>
            <a:r>
              <a:rPr lang="pl-PL" dirty="0"/>
              <a:t> with </a:t>
            </a:r>
            <a:r>
              <a:rPr lang="pl-PL" dirty="0" err="1"/>
              <a:t>higher</a:t>
            </a:r>
            <a:r>
              <a:rPr lang="pl-PL" dirty="0"/>
              <a:t> </a:t>
            </a:r>
            <a:r>
              <a:rPr lang="pl-PL" dirty="0" err="1"/>
              <a:t>gas</a:t>
            </a:r>
            <a:r>
              <a:rPr lang="pl-PL" dirty="0"/>
              <a:t> </a:t>
            </a:r>
            <a:r>
              <a:rPr lang="pl-PL" dirty="0" err="1"/>
              <a:t>prices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/>
              <a:t>increases</a:t>
            </a:r>
            <a:r>
              <a:rPr lang="pl-PL" dirty="0"/>
              <a:t> </a:t>
            </a:r>
            <a:r>
              <a:rPr lang="pl-PL" dirty="0" err="1"/>
              <a:t>ranging</a:t>
            </a:r>
            <a:r>
              <a:rPr lang="pl-PL" dirty="0"/>
              <a:t> from 9% to 28%)</a:t>
            </a:r>
          </a:p>
          <a:p>
            <a:r>
              <a:rPr lang="pl-PL" dirty="0" err="1"/>
              <a:t>Calvano</a:t>
            </a:r>
            <a:r>
              <a:rPr lang="pl-PL" dirty="0"/>
              <a:t> et al. 2020 </a:t>
            </a:r>
            <a:r>
              <a:rPr lang="pl-PL" dirty="0" err="1"/>
              <a:t>presented</a:t>
            </a:r>
            <a:r>
              <a:rPr lang="pl-PL" dirty="0"/>
              <a:t> </a:t>
            </a:r>
            <a:r>
              <a:rPr lang="pl-PL" dirty="0" err="1"/>
              <a:t>numerical</a:t>
            </a:r>
            <a:r>
              <a:rPr lang="pl-PL" dirty="0"/>
              <a:t> </a:t>
            </a:r>
            <a:r>
              <a:rPr lang="pl-PL" dirty="0" err="1"/>
              <a:t>experiments</a:t>
            </a:r>
            <a:r>
              <a:rPr lang="pl-PL" dirty="0"/>
              <a:t> in </a:t>
            </a:r>
            <a:r>
              <a:rPr lang="pl-PL" dirty="0" err="1"/>
              <a:t>which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Q-learning </a:t>
            </a:r>
            <a:r>
              <a:rPr lang="pl-PL" dirty="0" err="1"/>
              <a:t>algorithms</a:t>
            </a:r>
            <a:r>
              <a:rPr lang="pl-PL" dirty="0"/>
              <a:t> </a:t>
            </a:r>
            <a:r>
              <a:rPr lang="pl-PL" dirty="0" err="1"/>
              <a:t>converged</a:t>
            </a:r>
            <a:r>
              <a:rPr lang="pl-PL" dirty="0"/>
              <a:t> to </a:t>
            </a:r>
            <a:r>
              <a:rPr lang="pl-PL" dirty="0" err="1"/>
              <a:t>tacit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:</a:t>
            </a:r>
            <a:br>
              <a:rPr lang="pl-PL" dirty="0"/>
            </a:br>
            <a:r>
              <a:rPr lang="pl-PL" dirty="0" err="1"/>
              <a:t>Equilibrium</a:t>
            </a:r>
            <a:r>
              <a:rPr lang="pl-PL" dirty="0"/>
              <a:t> in </a:t>
            </a:r>
            <a:r>
              <a:rPr lang="pl-PL" dirty="0" err="1"/>
              <a:t>which</a:t>
            </a:r>
            <a:r>
              <a:rPr lang="pl-PL" dirty="0"/>
              <a:t> one agent </a:t>
            </a:r>
            <a:r>
              <a:rPr lang="pl-PL" dirty="0" err="1"/>
              <a:t>punishes</a:t>
            </a:r>
            <a:r>
              <a:rPr lang="pl-PL" dirty="0"/>
              <a:t> the </a:t>
            </a:r>
            <a:r>
              <a:rPr lang="pl-PL" dirty="0" err="1"/>
              <a:t>other</a:t>
            </a:r>
            <a:r>
              <a:rPr lang="pl-PL" dirty="0"/>
              <a:t> for </a:t>
            </a:r>
            <a:r>
              <a:rPr lang="pl-PL" dirty="0" err="1"/>
              <a:t>deviations</a:t>
            </a:r>
            <a:r>
              <a:rPr lang="pl-PL" dirty="0"/>
              <a:t> from </a:t>
            </a:r>
            <a:r>
              <a:rPr lang="pl-PL" dirty="0" err="1"/>
              <a:t>supracompetitive</a:t>
            </a:r>
            <a:r>
              <a:rPr lang="pl-PL" dirty="0"/>
              <a:t> </a:t>
            </a:r>
            <a:r>
              <a:rPr lang="pl-PL" dirty="0" err="1"/>
              <a:t>pricing</a:t>
            </a:r>
            <a:r>
              <a:rPr lang="pl-PL" dirty="0"/>
              <a:t>.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44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Background</a:t>
            </a:r>
            <a:r>
              <a:rPr lang="pl-PL" dirty="0"/>
              <a:t> - </a:t>
            </a:r>
            <a:r>
              <a:rPr lang="pl-PL" dirty="0" err="1"/>
              <a:t>collusion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144"/>
            <a:ext cx="10515600" cy="4061206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 err="1"/>
              <a:t>Calvano</a:t>
            </a:r>
            <a:r>
              <a:rPr lang="pl-PL" dirty="0"/>
              <a:t> et al. - </a:t>
            </a:r>
            <a:r>
              <a:rPr lang="pl-PL" dirty="0" err="1"/>
              <a:t>punishment</a:t>
            </a:r>
            <a:r>
              <a:rPr lang="pl-PL" dirty="0"/>
              <a:t> </a:t>
            </a:r>
            <a:r>
              <a:rPr lang="pl-PL" dirty="0" err="1"/>
              <a:t>scheme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7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F4BA8B-E7CD-49CD-47C8-378365453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387" y="2790927"/>
            <a:ext cx="7113703" cy="356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25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144"/>
            <a:ext cx="10515600" cy="4061206"/>
          </a:xfrm>
        </p:spPr>
        <p:txBody>
          <a:bodyPr/>
          <a:lstStyle/>
          <a:p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there</a:t>
            </a:r>
            <a:r>
              <a:rPr lang="pl-PL" dirty="0"/>
              <a:t> be </a:t>
            </a:r>
            <a:r>
              <a:rPr lang="pl-PL" dirty="0" err="1"/>
              <a:t>collusion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the </a:t>
            </a:r>
            <a:r>
              <a:rPr lang="pl-PL" dirty="0" err="1"/>
              <a:t>possiblity</a:t>
            </a:r>
            <a:r>
              <a:rPr lang="pl-PL" dirty="0"/>
              <a:t> of </a:t>
            </a:r>
            <a:r>
              <a:rPr lang="pl-PL" dirty="0" err="1"/>
              <a:t>punishing</a:t>
            </a:r>
            <a:r>
              <a:rPr lang="pl-PL" dirty="0"/>
              <a:t> the </a:t>
            </a:r>
            <a:r>
              <a:rPr lang="pl-PL" dirty="0" err="1"/>
              <a:t>opponents</a:t>
            </a:r>
            <a:r>
              <a:rPr lang="pl-PL" dirty="0"/>
              <a:t>?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89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144"/>
            <a:ext cx="10515600" cy="4061206"/>
          </a:xfrm>
        </p:spPr>
        <p:txBody>
          <a:bodyPr/>
          <a:lstStyle/>
          <a:p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there</a:t>
            </a:r>
            <a:r>
              <a:rPr lang="pl-PL" dirty="0"/>
              <a:t> be </a:t>
            </a:r>
            <a:r>
              <a:rPr lang="pl-PL" dirty="0" err="1"/>
              <a:t>collusion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the </a:t>
            </a:r>
            <a:r>
              <a:rPr lang="pl-PL" dirty="0" err="1"/>
              <a:t>possiblity</a:t>
            </a:r>
            <a:r>
              <a:rPr lang="pl-PL" dirty="0"/>
              <a:t> of </a:t>
            </a:r>
            <a:r>
              <a:rPr lang="pl-PL" dirty="0" err="1"/>
              <a:t>punishing</a:t>
            </a:r>
            <a:r>
              <a:rPr lang="pl-PL" dirty="0"/>
              <a:t> the </a:t>
            </a:r>
            <a:r>
              <a:rPr lang="pl-PL" dirty="0" err="1"/>
              <a:t>opponents</a:t>
            </a:r>
            <a:r>
              <a:rPr lang="pl-PL" dirty="0"/>
              <a:t>?</a:t>
            </a:r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factors</a:t>
            </a:r>
            <a:r>
              <a:rPr lang="pl-PL" dirty="0"/>
              <a:t> </a:t>
            </a:r>
            <a:r>
              <a:rPr lang="pl-PL" dirty="0" err="1"/>
              <a:t>could</a:t>
            </a:r>
            <a:r>
              <a:rPr lang="pl-PL" dirty="0"/>
              <a:t> </a:t>
            </a:r>
            <a:r>
              <a:rPr lang="pl-PL" dirty="0" err="1"/>
              <a:t>potentially</a:t>
            </a:r>
            <a:r>
              <a:rPr lang="pl-PL" dirty="0"/>
              <a:t> </a:t>
            </a:r>
            <a:r>
              <a:rPr lang="pl-PL" dirty="0" err="1"/>
              <a:t>contribute</a:t>
            </a:r>
            <a:r>
              <a:rPr lang="pl-PL" dirty="0"/>
              <a:t> to </a:t>
            </a:r>
            <a:r>
              <a:rPr lang="pl-PL" dirty="0" err="1"/>
              <a:t>price</a:t>
            </a:r>
            <a:r>
              <a:rPr lang="pl-PL" dirty="0"/>
              <a:t> </a:t>
            </a:r>
            <a:r>
              <a:rPr lang="pl-PL" dirty="0" err="1"/>
              <a:t>increases</a:t>
            </a:r>
            <a:r>
              <a:rPr lang="pl-PL" dirty="0"/>
              <a:t> </a:t>
            </a:r>
            <a:r>
              <a:rPr lang="pl-PL" dirty="0" err="1"/>
              <a:t>due</a:t>
            </a:r>
            <a:r>
              <a:rPr lang="pl-PL" dirty="0"/>
              <a:t> to </a:t>
            </a:r>
            <a:r>
              <a:rPr lang="pl-PL" dirty="0" err="1"/>
              <a:t>algorithmic</a:t>
            </a:r>
            <a:r>
              <a:rPr lang="pl-PL" dirty="0"/>
              <a:t> </a:t>
            </a:r>
            <a:r>
              <a:rPr lang="pl-PL" dirty="0" err="1"/>
              <a:t>pricing</a:t>
            </a:r>
            <a:r>
              <a:rPr lang="pl-PL" dirty="0"/>
              <a:t>?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88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5444"/>
            <a:ext cx="10515600" cy="4022476"/>
          </a:xfrm>
        </p:spPr>
        <p:txBody>
          <a:bodyPr>
            <a:normAutofit/>
          </a:bodyPr>
          <a:lstStyle/>
          <a:p>
            <a:r>
              <a:rPr lang="pl-PL" dirty="0" err="1"/>
              <a:t>Numerical</a:t>
            </a:r>
            <a:r>
              <a:rPr lang="pl-PL" dirty="0"/>
              <a:t> </a:t>
            </a:r>
            <a:r>
              <a:rPr lang="pl-PL" dirty="0" err="1"/>
              <a:t>simulations</a:t>
            </a:r>
            <a:r>
              <a:rPr lang="pl-PL" dirty="0"/>
              <a:t> of </a:t>
            </a:r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competitions</a:t>
            </a:r>
            <a:r>
              <a:rPr lang="pl-PL" dirty="0"/>
              <a:t> </a:t>
            </a:r>
            <a:r>
              <a:rPr lang="pl-PL" dirty="0" err="1"/>
              <a:t>between</a:t>
            </a:r>
            <a:r>
              <a:rPr lang="pl-PL" dirty="0"/>
              <a:t> learning </a:t>
            </a:r>
            <a:r>
              <a:rPr lang="pl-PL" dirty="0" err="1"/>
              <a:t>agents</a:t>
            </a:r>
            <a:r>
              <a:rPr lang="pl-PL" dirty="0"/>
              <a:t> (</a:t>
            </a:r>
            <a:r>
              <a:rPr lang="pl-PL" dirty="0" err="1"/>
              <a:t>similarily</a:t>
            </a:r>
            <a:r>
              <a:rPr lang="pl-PL" dirty="0"/>
              <a:t> to </a:t>
            </a:r>
            <a:r>
              <a:rPr lang="pl-PL" dirty="0" err="1"/>
              <a:t>Calvano</a:t>
            </a:r>
            <a:r>
              <a:rPr lang="pl-PL" dirty="0"/>
              <a:t> et al. 2020).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18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5444"/>
            <a:ext cx="10515600" cy="4022476"/>
          </a:xfrm>
        </p:spPr>
        <p:txBody>
          <a:bodyPr>
            <a:normAutofit/>
          </a:bodyPr>
          <a:lstStyle/>
          <a:p>
            <a:r>
              <a:rPr lang="pl-PL" dirty="0" err="1"/>
              <a:t>Numerical</a:t>
            </a:r>
            <a:r>
              <a:rPr lang="pl-PL" dirty="0"/>
              <a:t> </a:t>
            </a:r>
            <a:r>
              <a:rPr lang="pl-PL" dirty="0" err="1"/>
              <a:t>simulations</a:t>
            </a:r>
            <a:r>
              <a:rPr lang="pl-PL" dirty="0"/>
              <a:t> of </a:t>
            </a:r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competitions</a:t>
            </a:r>
            <a:r>
              <a:rPr lang="pl-PL" dirty="0"/>
              <a:t> </a:t>
            </a:r>
            <a:r>
              <a:rPr lang="pl-PL" dirty="0" err="1"/>
              <a:t>between</a:t>
            </a:r>
            <a:r>
              <a:rPr lang="pl-PL" dirty="0"/>
              <a:t> learning </a:t>
            </a:r>
            <a:r>
              <a:rPr lang="pl-PL" dirty="0" err="1"/>
              <a:t>agents</a:t>
            </a:r>
            <a:r>
              <a:rPr lang="pl-PL" dirty="0"/>
              <a:t> (</a:t>
            </a:r>
            <a:r>
              <a:rPr lang="pl-PL" dirty="0" err="1"/>
              <a:t>similarily</a:t>
            </a:r>
            <a:r>
              <a:rPr lang="pl-PL" dirty="0"/>
              <a:t> to </a:t>
            </a:r>
            <a:r>
              <a:rPr lang="pl-PL" dirty="0" err="1"/>
              <a:t>Calvano</a:t>
            </a:r>
            <a:r>
              <a:rPr lang="pl-PL" dirty="0"/>
              <a:t> et al. 2020).</a:t>
            </a:r>
          </a:p>
          <a:p>
            <a:r>
              <a:rPr lang="pl-PL" dirty="0"/>
              <a:t>Learning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multi-armed-bandit</a:t>
            </a:r>
            <a:r>
              <a:rPr lang="pl-PL" dirty="0"/>
              <a:t> (MAB) </a:t>
            </a:r>
            <a:r>
              <a:rPr lang="pl-PL" dirty="0" err="1"/>
              <a:t>algorithm</a:t>
            </a:r>
            <a:r>
              <a:rPr lang="pl-PL" dirty="0"/>
              <a:t>: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pl-PL" dirty="0"/>
              <a:t> </a:t>
            </a:r>
            <a:r>
              <a:rPr lang="pl-PL" dirty="0" err="1"/>
              <a:t>can't</a:t>
            </a:r>
            <a:r>
              <a:rPr lang="pl-PL" dirty="0"/>
              <a:t> </a:t>
            </a:r>
            <a:r>
              <a:rPr lang="pl-PL" dirty="0" err="1"/>
              <a:t>observe</a:t>
            </a:r>
            <a:r>
              <a:rPr lang="pl-PL" dirty="0"/>
              <a:t> the </a:t>
            </a:r>
            <a:r>
              <a:rPr lang="pl-PL" dirty="0" err="1"/>
              <a:t>prices</a:t>
            </a:r>
            <a:r>
              <a:rPr lang="pl-PL" dirty="0"/>
              <a:t> of </a:t>
            </a:r>
            <a:r>
              <a:rPr lang="pl-PL" dirty="0" err="1"/>
              <a:t>competitors</a:t>
            </a:r>
            <a:r>
              <a:rPr lang="pl-PL" dirty="0"/>
              <a:t>,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pl-PL" dirty="0">
                <a:sym typeface="Wingdings" panose="05000000000000000000" pitchFamily="2" charset="2"/>
              </a:rPr>
              <a:t> no </a:t>
            </a:r>
            <a:r>
              <a:rPr lang="pl-PL" dirty="0" err="1">
                <a:sym typeface="Wingdings" panose="05000000000000000000" pitchFamily="2" charset="2"/>
              </a:rPr>
              <a:t>explicit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punishment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scheme</a:t>
            </a:r>
            <a:r>
              <a:rPr lang="pl-PL" dirty="0"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1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5444"/>
            <a:ext cx="10515600" cy="4022476"/>
          </a:xfrm>
        </p:spPr>
        <p:txBody>
          <a:bodyPr>
            <a:normAutofit/>
          </a:bodyPr>
          <a:lstStyle/>
          <a:p>
            <a:r>
              <a:rPr lang="pl-PL" dirty="0" err="1"/>
              <a:t>Numerical</a:t>
            </a:r>
            <a:r>
              <a:rPr lang="pl-PL" dirty="0"/>
              <a:t> </a:t>
            </a:r>
            <a:r>
              <a:rPr lang="pl-PL" dirty="0" err="1"/>
              <a:t>simulations</a:t>
            </a:r>
            <a:r>
              <a:rPr lang="pl-PL" dirty="0"/>
              <a:t> of </a:t>
            </a:r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competitions</a:t>
            </a:r>
            <a:r>
              <a:rPr lang="pl-PL" dirty="0"/>
              <a:t> </a:t>
            </a:r>
            <a:r>
              <a:rPr lang="pl-PL" dirty="0" err="1"/>
              <a:t>between</a:t>
            </a:r>
            <a:r>
              <a:rPr lang="pl-PL" dirty="0"/>
              <a:t> learning </a:t>
            </a:r>
            <a:r>
              <a:rPr lang="pl-PL" dirty="0" err="1"/>
              <a:t>agents</a:t>
            </a:r>
            <a:r>
              <a:rPr lang="pl-PL" dirty="0"/>
              <a:t> (</a:t>
            </a:r>
            <a:r>
              <a:rPr lang="pl-PL" dirty="0" err="1"/>
              <a:t>similarily</a:t>
            </a:r>
            <a:r>
              <a:rPr lang="pl-PL" dirty="0"/>
              <a:t> to </a:t>
            </a:r>
            <a:r>
              <a:rPr lang="pl-PL" dirty="0" err="1"/>
              <a:t>Calvano</a:t>
            </a:r>
            <a:r>
              <a:rPr lang="pl-PL" dirty="0"/>
              <a:t> et al. 2020).</a:t>
            </a:r>
          </a:p>
          <a:p>
            <a:r>
              <a:rPr lang="pl-PL" dirty="0"/>
              <a:t>Learning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multi-armed-bandit</a:t>
            </a:r>
            <a:r>
              <a:rPr lang="pl-PL" dirty="0"/>
              <a:t> (MAB) </a:t>
            </a:r>
            <a:r>
              <a:rPr lang="pl-PL" dirty="0" err="1"/>
              <a:t>algorithm</a:t>
            </a:r>
            <a:r>
              <a:rPr lang="pl-PL" dirty="0"/>
              <a:t>: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pl-PL" dirty="0"/>
              <a:t> </a:t>
            </a:r>
            <a:r>
              <a:rPr lang="pl-PL" dirty="0" err="1"/>
              <a:t>can't</a:t>
            </a:r>
            <a:r>
              <a:rPr lang="pl-PL" dirty="0"/>
              <a:t> </a:t>
            </a:r>
            <a:r>
              <a:rPr lang="pl-PL" dirty="0" err="1"/>
              <a:t>observe</a:t>
            </a:r>
            <a:r>
              <a:rPr lang="pl-PL" dirty="0"/>
              <a:t> the </a:t>
            </a:r>
            <a:r>
              <a:rPr lang="pl-PL" dirty="0" err="1"/>
              <a:t>prices</a:t>
            </a:r>
            <a:r>
              <a:rPr lang="pl-PL" dirty="0"/>
              <a:t> of </a:t>
            </a:r>
            <a:r>
              <a:rPr lang="pl-PL" dirty="0" err="1"/>
              <a:t>competitors</a:t>
            </a:r>
            <a:r>
              <a:rPr lang="pl-PL" dirty="0"/>
              <a:t>,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pl-PL" dirty="0">
                <a:sym typeface="Wingdings" panose="05000000000000000000" pitchFamily="2" charset="2"/>
              </a:rPr>
              <a:t> no </a:t>
            </a:r>
            <a:r>
              <a:rPr lang="pl-PL" dirty="0" err="1">
                <a:sym typeface="Wingdings" panose="05000000000000000000" pitchFamily="2" charset="2"/>
              </a:rPr>
              <a:t>explicit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punishment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scheme</a:t>
            </a:r>
            <a:r>
              <a:rPr lang="pl-PL" dirty="0">
                <a:sym typeface="Wingdings" panose="05000000000000000000" pitchFamily="2" charset="2"/>
              </a:rPr>
              <a:t>.</a:t>
            </a:r>
          </a:p>
          <a:p>
            <a:r>
              <a:rPr lang="pl-PL" dirty="0">
                <a:sym typeface="Wingdings" panose="05000000000000000000" pitchFamily="2" charset="2"/>
              </a:rPr>
              <a:t>Learning </a:t>
            </a:r>
            <a:r>
              <a:rPr lang="pl-PL" dirty="0" err="1">
                <a:sym typeface="Wingdings" panose="05000000000000000000" pitchFamily="2" charset="2"/>
              </a:rPr>
              <a:t>algorithm's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exploration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is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localised</a:t>
            </a:r>
            <a:r>
              <a:rPr lang="pl-PL" dirty="0">
                <a:sym typeface="Wingdings" panose="05000000000000000000" pitchFamily="2" charset="2"/>
              </a:rPr>
              <a:t>:</a:t>
            </a:r>
          </a:p>
          <a:p>
            <a:pPr marL="457200" lvl="1" indent="0">
              <a:buNone/>
            </a:pPr>
            <a:r>
              <a:rPr lang="pl-PL" dirty="0">
                <a:sym typeface="Wingdings" panose="05000000000000000000" pitchFamily="2" charset="2"/>
              </a:rPr>
              <a:t> no high </a:t>
            </a:r>
            <a:r>
              <a:rPr lang="pl-PL" dirty="0" err="1">
                <a:sym typeface="Wingdings" panose="05000000000000000000" pitchFamily="2" charset="2"/>
              </a:rPr>
              <a:t>variations</a:t>
            </a:r>
            <a:r>
              <a:rPr lang="pl-PL" dirty="0">
                <a:sym typeface="Wingdings" panose="05000000000000000000" pitchFamily="2" charset="2"/>
              </a:rPr>
              <a:t> in </a:t>
            </a:r>
            <a:r>
              <a:rPr lang="pl-PL" dirty="0" err="1">
                <a:sym typeface="Wingdings" panose="05000000000000000000" pitchFamily="2" charset="2"/>
              </a:rPr>
              <a:t>price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over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time</a:t>
            </a:r>
            <a:r>
              <a:rPr lang="pl-PL" dirty="0"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06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5444"/>
            <a:ext cx="10515600" cy="4022476"/>
          </a:xfrm>
        </p:spPr>
        <p:txBody>
          <a:bodyPr>
            <a:normAutofit/>
          </a:bodyPr>
          <a:lstStyle/>
          <a:p>
            <a:r>
              <a:rPr lang="pl-PL" dirty="0" err="1"/>
              <a:t>Numerical</a:t>
            </a:r>
            <a:r>
              <a:rPr lang="pl-PL" dirty="0"/>
              <a:t> </a:t>
            </a:r>
            <a:r>
              <a:rPr lang="pl-PL" dirty="0" err="1"/>
              <a:t>simulations</a:t>
            </a:r>
            <a:r>
              <a:rPr lang="pl-PL" dirty="0"/>
              <a:t> of </a:t>
            </a:r>
            <a:r>
              <a:rPr lang="pl-PL" dirty="0" err="1"/>
              <a:t>pricing</a:t>
            </a:r>
            <a:r>
              <a:rPr lang="pl-PL" dirty="0"/>
              <a:t> </a:t>
            </a:r>
            <a:r>
              <a:rPr lang="pl-PL" dirty="0" err="1"/>
              <a:t>competitions</a:t>
            </a:r>
            <a:r>
              <a:rPr lang="pl-PL" dirty="0"/>
              <a:t> </a:t>
            </a:r>
            <a:r>
              <a:rPr lang="pl-PL" dirty="0" err="1"/>
              <a:t>between</a:t>
            </a:r>
            <a:r>
              <a:rPr lang="pl-PL" dirty="0"/>
              <a:t> learning </a:t>
            </a:r>
            <a:r>
              <a:rPr lang="pl-PL" dirty="0" err="1"/>
              <a:t>agents</a:t>
            </a:r>
            <a:r>
              <a:rPr lang="pl-PL" dirty="0"/>
              <a:t> (</a:t>
            </a:r>
            <a:r>
              <a:rPr lang="pl-PL" dirty="0" err="1"/>
              <a:t>similarily</a:t>
            </a:r>
            <a:r>
              <a:rPr lang="pl-PL" dirty="0"/>
              <a:t> to </a:t>
            </a:r>
            <a:r>
              <a:rPr lang="pl-PL" dirty="0" err="1"/>
              <a:t>Calvano</a:t>
            </a:r>
            <a:r>
              <a:rPr lang="pl-PL" dirty="0"/>
              <a:t> et al. 2020).</a:t>
            </a:r>
          </a:p>
          <a:p>
            <a:r>
              <a:rPr lang="pl-PL" dirty="0"/>
              <a:t>Learning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multi-armed-bandit</a:t>
            </a:r>
            <a:r>
              <a:rPr lang="pl-PL" dirty="0"/>
              <a:t> (MAB) </a:t>
            </a:r>
            <a:r>
              <a:rPr lang="pl-PL" dirty="0" err="1"/>
              <a:t>algorithm</a:t>
            </a:r>
            <a:r>
              <a:rPr lang="pl-PL" dirty="0"/>
              <a:t>: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pl-PL" dirty="0"/>
              <a:t> </a:t>
            </a:r>
            <a:r>
              <a:rPr lang="pl-PL" dirty="0" err="1"/>
              <a:t>can't</a:t>
            </a:r>
            <a:r>
              <a:rPr lang="pl-PL" dirty="0"/>
              <a:t> </a:t>
            </a:r>
            <a:r>
              <a:rPr lang="pl-PL" dirty="0" err="1"/>
              <a:t>observe</a:t>
            </a:r>
            <a:r>
              <a:rPr lang="pl-PL" dirty="0"/>
              <a:t> the </a:t>
            </a:r>
            <a:r>
              <a:rPr lang="pl-PL" dirty="0" err="1"/>
              <a:t>prices</a:t>
            </a:r>
            <a:r>
              <a:rPr lang="pl-PL" dirty="0"/>
              <a:t> of </a:t>
            </a:r>
            <a:r>
              <a:rPr lang="pl-PL" dirty="0" err="1"/>
              <a:t>competitors</a:t>
            </a:r>
            <a:r>
              <a:rPr lang="pl-PL" dirty="0"/>
              <a:t>,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pl-PL" dirty="0">
                <a:sym typeface="Wingdings" panose="05000000000000000000" pitchFamily="2" charset="2"/>
              </a:rPr>
              <a:t> no </a:t>
            </a:r>
            <a:r>
              <a:rPr lang="pl-PL" dirty="0" err="1">
                <a:sym typeface="Wingdings" panose="05000000000000000000" pitchFamily="2" charset="2"/>
              </a:rPr>
              <a:t>explicit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punishment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scheme</a:t>
            </a:r>
            <a:r>
              <a:rPr lang="pl-PL" dirty="0">
                <a:sym typeface="Wingdings" panose="05000000000000000000" pitchFamily="2" charset="2"/>
              </a:rPr>
              <a:t>.</a:t>
            </a:r>
          </a:p>
          <a:p>
            <a:r>
              <a:rPr lang="pl-PL" dirty="0">
                <a:sym typeface="Wingdings" panose="05000000000000000000" pitchFamily="2" charset="2"/>
              </a:rPr>
              <a:t>Learning </a:t>
            </a:r>
            <a:r>
              <a:rPr lang="pl-PL" dirty="0" err="1">
                <a:sym typeface="Wingdings" panose="05000000000000000000" pitchFamily="2" charset="2"/>
              </a:rPr>
              <a:t>algorithm's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exploration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is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localised</a:t>
            </a:r>
            <a:r>
              <a:rPr lang="pl-PL" dirty="0">
                <a:sym typeface="Wingdings" panose="05000000000000000000" pitchFamily="2" charset="2"/>
              </a:rPr>
              <a:t>:</a:t>
            </a:r>
          </a:p>
          <a:p>
            <a:pPr marL="457200" lvl="1" indent="0">
              <a:buNone/>
            </a:pPr>
            <a:r>
              <a:rPr lang="pl-PL" dirty="0">
                <a:sym typeface="Wingdings" panose="05000000000000000000" pitchFamily="2" charset="2"/>
              </a:rPr>
              <a:t> no high </a:t>
            </a:r>
            <a:r>
              <a:rPr lang="pl-PL" dirty="0" err="1">
                <a:sym typeface="Wingdings" panose="05000000000000000000" pitchFamily="2" charset="2"/>
              </a:rPr>
              <a:t>variations</a:t>
            </a:r>
            <a:r>
              <a:rPr lang="pl-PL" dirty="0">
                <a:sym typeface="Wingdings" panose="05000000000000000000" pitchFamily="2" charset="2"/>
              </a:rPr>
              <a:t> in </a:t>
            </a:r>
            <a:r>
              <a:rPr lang="pl-PL" dirty="0" err="1">
                <a:sym typeface="Wingdings" panose="05000000000000000000" pitchFamily="2" charset="2"/>
              </a:rPr>
              <a:t>price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over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time</a:t>
            </a:r>
            <a:r>
              <a:rPr lang="pl-PL" dirty="0">
                <a:sym typeface="Wingdings" panose="05000000000000000000" pitchFamily="2" charset="2"/>
              </a:rPr>
              <a:t>.</a:t>
            </a:r>
          </a:p>
          <a:p>
            <a:r>
              <a:rPr lang="pl-PL" dirty="0">
                <a:sym typeface="Wingdings" panose="05000000000000000000" pitchFamily="2" charset="2"/>
              </a:rPr>
              <a:t>Learning </a:t>
            </a:r>
            <a:r>
              <a:rPr lang="pl-PL" dirty="0" err="1">
                <a:sym typeface="Wingdings" panose="05000000000000000000" pitchFamily="2" charset="2"/>
              </a:rPr>
              <a:t>algorithm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is</a:t>
            </a:r>
            <a:r>
              <a:rPr lang="pl-PL" dirty="0">
                <a:sym typeface="Wingdings" panose="05000000000000000000" pitchFamily="2" charset="2"/>
              </a:rPr>
              <a:t> non-</a:t>
            </a:r>
            <a:r>
              <a:rPr lang="pl-PL" dirty="0" err="1">
                <a:sym typeface="Wingdings" panose="05000000000000000000" pitchFamily="2" charset="2"/>
              </a:rPr>
              <a:t>stationary</a:t>
            </a:r>
            <a:r>
              <a:rPr lang="pl-PL" dirty="0">
                <a:sym typeface="Wingdings" panose="05000000000000000000" pitchFamily="2" charset="2"/>
              </a:rPr>
              <a:t>:</a:t>
            </a:r>
          </a:p>
          <a:p>
            <a:pPr marL="457200" lvl="1" indent="0">
              <a:buNone/>
            </a:pPr>
            <a:r>
              <a:rPr lang="pl-PL" dirty="0">
                <a:sym typeface="Wingdings" panose="05000000000000000000" pitchFamily="2" charset="2"/>
              </a:rPr>
              <a:t> </a:t>
            </a:r>
            <a:r>
              <a:rPr lang="pl-PL" dirty="0" err="1">
                <a:sym typeface="Wingdings" panose="05000000000000000000" pitchFamily="2" charset="2"/>
              </a:rPr>
              <a:t>adapts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if</a:t>
            </a:r>
            <a:r>
              <a:rPr lang="pl-PL" dirty="0">
                <a:sym typeface="Wingdings" panose="05000000000000000000" pitchFamily="2" charset="2"/>
              </a:rPr>
              <a:t> the environment </a:t>
            </a:r>
            <a:r>
              <a:rPr lang="pl-PL" dirty="0" err="1">
                <a:sym typeface="Wingdings" panose="05000000000000000000" pitchFamily="2" charset="2"/>
              </a:rPr>
              <a:t>changes</a:t>
            </a:r>
            <a:r>
              <a:rPr lang="pl-PL" dirty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23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2356"/>
            <a:ext cx="10515600" cy="4022476"/>
          </a:xfrm>
        </p:spPr>
        <p:txBody>
          <a:bodyPr>
            <a:normAutofit/>
          </a:bodyPr>
          <a:lstStyle/>
          <a:p>
            <a:r>
              <a:rPr lang="pl-PL" dirty="0"/>
              <a:t>The environment </a:t>
            </a:r>
            <a:r>
              <a:rPr lang="pl-PL" dirty="0" err="1"/>
              <a:t>allows</a:t>
            </a:r>
            <a:r>
              <a:rPr lang="pl-PL" dirty="0"/>
              <a:t> for </a:t>
            </a:r>
            <a:r>
              <a:rPr lang="pl-PL" dirty="0" err="1"/>
              <a:t>transient</a:t>
            </a:r>
            <a:r>
              <a:rPr lang="pl-PL" dirty="0"/>
              <a:t>/</a:t>
            </a:r>
            <a:r>
              <a:rPr lang="pl-PL" dirty="0" err="1"/>
              <a:t>delayed</a:t>
            </a:r>
            <a:r>
              <a:rPr lang="pl-PL" dirty="0"/>
              <a:t>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response</a:t>
            </a:r>
            <a:r>
              <a:rPr lang="pl-PL" dirty="0"/>
              <a:t>: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When</a:t>
            </a:r>
            <a:r>
              <a:rPr lang="pl-PL" dirty="0">
                <a:sym typeface="Wingdings" panose="05000000000000000000" pitchFamily="2" charset="2"/>
              </a:rPr>
              <a:t> the </a:t>
            </a:r>
            <a:r>
              <a:rPr lang="pl-PL" dirty="0" err="1">
                <a:sym typeface="Wingdings" panose="05000000000000000000" pitchFamily="2" charset="2"/>
              </a:rPr>
              <a:t>prices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change</a:t>
            </a:r>
            <a:r>
              <a:rPr lang="pl-PL" dirty="0">
                <a:sym typeface="Wingdings" panose="05000000000000000000" pitchFamily="2" charset="2"/>
              </a:rPr>
              <a:t>, the </a:t>
            </a:r>
            <a:r>
              <a:rPr lang="pl-PL" dirty="0" err="1">
                <a:sym typeface="Wingdings" panose="05000000000000000000" pitchFamily="2" charset="2"/>
              </a:rPr>
              <a:t>experienced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demand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does</a:t>
            </a:r>
            <a:r>
              <a:rPr lang="pl-PL" dirty="0">
                <a:sym typeface="Wingdings" panose="05000000000000000000" pitchFamily="2" charset="2"/>
              </a:rPr>
              <a:t> not </a:t>
            </a:r>
            <a:r>
              <a:rPr lang="pl-PL" dirty="0" err="1">
                <a:sym typeface="Wingdings" panose="05000000000000000000" pitchFamily="2" charset="2"/>
              </a:rPr>
              <a:t>converge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immediately</a:t>
            </a:r>
            <a:r>
              <a:rPr lang="pl-PL" dirty="0">
                <a:sym typeface="Wingdings" panose="05000000000000000000" pitchFamily="2" charset="2"/>
              </a:rPr>
              <a:t> to the </a:t>
            </a:r>
            <a:r>
              <a:rPr lang="pl-PL" dirty="0" err="1">
                <a:sym typeface="Wingdings" panose="05000000000000000000" pitchFamily="2" charset="2"/>
              </a:rPr>
              <a:t>true</a:t>
            </a:r>
            <a:r>
              <a:rPr lang="pl-PL" dirty="0">
                <a:sym typeface="Wingdings" panose="05000000000000000000" pitchFamily="2" charset="2"/>
              </a:rPr>
              <a:t> "</a:t>
            </a:r>
            <a:r>
              <a:rPr lang="pl-PL" dirty="0" err="1">
                <a:sym typeface="Wingdings" panose="05000000000000000000" pitchFamily="2" charset="2"/>
              </a:rPr>
              <a:t>long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running</a:t>
            </a:r>
            <a:r>
              <a:rPr lang="pl-PL" dirty="0">
                <a:sym typeface="Wingdings" panose="05000000000000000000" pitchFamily="2" charset="2"/>
              </a:rPr>
              <a:t>" </a:t>
            </a:r>
            <a:r>
              <a:rPr lang="pl-PL" dirty="0" err="1">
                <a:sym typeface="Wingdings" panose="05000000000000000000" pitchFamily="2" charset="2"/>
              </a:rPr>
              <a:t>demand</a:t>
            </a:r>
            <a:r>
              <a:rPr lang="pl-PL" dirty="0">
                <a:sym typeface="Wingdings" panose="05000000000000000000" pitchFamily="2" charset="2"/>
              </a:rPr>
              <a:t>, but </a:t>
            </a:r>
            <a:r>
              <a:rPr lang="pl-PL" dirty="0" err="1">
                <a:sym typeface="Wingdings" panose="05000000000000000000" pitchFamily="2" charset="2"/>
              </a:rPr>
              <a:t>does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so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over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time</a:t>
            </a:r>
            <a:r>
              <a:rPr lang="pl-PL" dirty="0">
                <a:sym typeface="Wingdings" panose="05000000000000000000" pitchFamily="2" charset="2"/>
              </a:rPr>
              <a:t>.</a:t>
            </a:r>
          </a:p>
          <a:p>
            <a:pPr>
              <a:buFont typeface="Wingdings" panose="05000000000000000000" pitchFamily="2" charset="2"/>
              <a:buChar char="à"/>
            </a:pPr>
            <a:endParaRPr lang="pl-PL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2356"/>
            <a:ext cx="10515600" cy="4022476"/>
          </a:xfrm>
        </p:spPr>
        <p:txBody>
          <a:bodyPr>
            <a:normAutofit/>
          </a:bodyPr>
          <a:lstStyle/>
          <a:p>
            <a:r>
              <a:rPr lang="pl-PL" dirty="0"/>
              <a:t>The environment </a:t>
            </a:r>
            <a:r>
              <a:rPr lang="pl-PL" dirty="0" err="1"/>
              <a:t>allows</a:t>
            </a:r>
            <a:r>
              <a:rPr lang="pl-PL" dirty="0"/>
              <a:t> for </a:t>
            </a:r>
            <a:r>
              <a:rPr lang="pl-PL" dirty="0" err="1"/>
              <a:t>transient</a:t>
            </a:r>
            <a:r>
              <a:rPr lang="pl-PL" dirty="0"/>
              <a:t>/</a:t>
            </a:r>
            <a:r>
              <a:rPr lang="pl-PL" dirty="0" err="1"/>
              <a:t>delayed</a:t>
            </a:r>
            <a:r>
              <a:rPr lang="pl-PL" dirty="0"/>
              <a:t>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response</a:t>
            </a:r>
            <a:r>
              <a:rPr lang="pl-PL" dirty="0"/>
              <a:t>: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When</a:t>
            </a:r>
            <a:r>
              <a:rPr lang="pl-PL" dirty="0">
                <a:sym typeface="Wingdings" panose="05000000000000000000" pitchFamily="2" charset="2"/>
              </a:rPr>
              <a:t> the </a:t>
            </a:r>
            <a:r>
              <a:rPr lang="pl-PL" dirty="0" err="1">
                <a:sym typeface="Wingdings" panose="05000000000000000000" pitchFamily="2" charset="2"/>
              </a:rPr>
              <a:t>prices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change</a:t>
            </a:r>
            <a:r>
              <a:rPr lang="pl-PL" dirty="0">
                <a:sym typeface="Wingdings" panose="05000000000000000000" pitchFamily="2" charset="2"/>
              </a:rPr>
              <a:t>, the </a:t>
            </a:r>
            <a:r>
              <a:rPr lang="pl-PL" dirty="0" err="1">
                <a:sym typeface="Wingdings" panose="05000000000000000000" pitchFamily="2" charset="2"/>
              </a:rPr>
              <a:t>experienced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demand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does</a:t>
            </a:r>
            <a:r>
              <a:rPr lang="pl-PL" dirty="0">
                <a:sym typeface="Wingdings" panose="05000000000000000000" pitchFamily="2" charset="2"/>
              </a:rPr>
              <a:t> not </a:t>
            </a:r>
            <a:r>
              <a:rPr lang="pl-PL" dirty="0" err="1">
                <a:sym typeface="Wingdings" panose="05000000000000000000" pitchFamily="2" charset="2"/>
              </a:rPr>
              <a:t>converge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immediately</a:t>
            </a:r>
            <a:r>
              <a:rPr lang="pl-PL" dirty="0">
                <a:sym typeface="Wingdings" panose="05000000000000000000" pitchFamily="2" charset="2"/>
              </a:rPr>
              <a:t> to the </a:t>
            </a:r>
            <a:r>
              <a:rPr lang="pl-PL" dirty="0" err="1">
                <a:sym typeface="Wingdings" panose="05000000000000000000" pitchFamily="2" charset="2"/>
              </a:rPr>
              <a:t>true</a:t>
            </a:r>
            <a:r>
              <a:rPr lang="pl-PL" dirty="0">
                <a:sym typeface="Wingdings" panose="05000000000000000000" pitchFamily="2" charset="2"/>
              </a:rPr>
              <a:t> "</a:t>
            </a:r>
            <a:r>
              <a:rPr lang="pl-PL" dirty="0" err="1">
                <a:sym typeface="Wingdings" panose="05000000000000000000" pitchFamily="2" charset="2"/>
              </a:rPr>
              <a:t>long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running</a:t>
            </a:r>
            <a:r>
              <a:rPr lang="pl-PL" dirty="0">
                <a:sym typeface="Wingdings" panose="05000000000000000000" pitchFamily="2" charset="2"/>
              </a:rPr>
              <a:t>" </a:t>
            </a:r>
            <a:r>
              <a:rPr lang="pl-PL" dirty="0" err="1">
                <a:sym typeface="Wingdings" panose="05000000000000000000" pitchFamily="2" charset="2"/>
              </a:rPr>
              <a:t>demand</a:t>
            </a:r>
            <a:r>
              <a:rPr lang="pl-PL" dirty="0">
                <a:sym typeface="Wingdings" panose="05000000000000000000" pitchFamily="2" charset="2"/>
              </a:rPr>
              <a:t>, but </a:t>
            </a:r>
            <a:r>
              <a:rPr lang="pl-PL" dirty="0" err="1">
                <a:sym typeface="Wingdings" panose="05000000000000000000" pitchFamily="2" charset="2"/>
              </a:rPr>
              <a:t>does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so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over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time</a:t>
            </a:r>
            <a:r>
              <a:rPr lang="pl-PL" dirty="0">
                <a:sym typeface="Wingdings" panose="05000000000000000000" pitchFamily="2" charset="2"/>
              </a:rPr>
              <a:t>.</a:t>
            </a:r>
          </a:p>
          <a:p>
            <a:pPr>
              <a:buFont typeface="Wingdings" panose="05000000000000000000" pitchFamily="2" charset="2"/>
              <a:buChar char="à"/>
            </a:pPr>
            <a:endParaRPr lang="pl-PL" dirty="0">
              <a:sym typeface="Wingdings" panose="05000000000000000000" pitchFamily="2" charset="2"/>
            </a:endParaRPr>
          </a:p>
          <a:p>
            <a:r>
              <a:rPr lang="pl-PL" dirty="0"/>
              <a:t>For </a:t>
            </a:r>
            <a:r>
              <a:rPr lang="pl-PL" dirty="0" err="1"/>
              <a:t>example</a:t>
            </a:r>
            <a:r>
              <a:rPr lang="pl-PL" dirty="0"/>
              <a:t>, </a:t>
            </a:r>
            <a:r>
              <a:rPr lang="pl-PL" dirty="0" err="1"/>
              <a:t>if</a:t>
            </a:r>
            <a:r>
              <a:rPr lang="pl-PL" dirty="0"/>
              <a:t> a </a:t>
            </a:r>
            <a:r>
              <a:rPr lang="pl-PL" dirty="0" err="1"/>
              <a:t>gas</a:t>
            </a:r>
            <a:r>
              <a:rPr lang="pl-PL" dirty="0"/>
              <a:t> </a:t>
            </a:r>
            <a:r>
              <a:rPr lang="pl-PL" dirty="0" err="1"/>
              <a:t>station</a:t>
            </a:r>
            <a:r>
              <a:rPr lang="pl-PL" dirty="0"/>
              <a:t> </a:t>
            </a:r>
            <a:r>
              <a:rPr lang="pl-PL" dirty="0" err="1"/>
              <a:t>increases</a:t>
            </a:r>
            <a:r>
              <a:rPr lang="pl-PL" dirty="0"/>
              <a:t> the </a:t>
            </a:r>
            <a:r>
              <a:rPr lang="pl-PL" dirty="0" err="1"/>
              <a:t>gas</a:t>
            </a:r>
            <a:r>
              <a:rPr lang="pl-PL" dirty="0"/>
              <a:t> </a:t>
            </a:r>
            <a:r>
              <a:rPr lang="pl-PL" dirty="0" err="1"/>
              <a:t>price</a:t>
            </a:r>
            <a:r>
              <a:rPr lang="pl-PL" dirty="0"/>
              <a:t>, </a:t>
            </a:r>
            <a:r>
              <a:rPr lang="pl-PL" dirty="0" err="1"/>
              <a:t>normally</a:t>
            </a:r>
            <a:r>
              <a:rPr lang="pl-PL" dirty="0"/>
              <a:t> we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accept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until</a:t>
            </a:r>
            <a:r>
              <a:rPr lang="pl-PL" dirty="0"/>
              <a:t> we </a:t>
            </a:r>
            <a:r>
              <a:rPr lang="pl-PL" dirty="0" err="1"/>
              <a:t>realise</a:t>
            </a:r>
            <a:r>
              <a:rPr lang="pl-PL" dirty="0"/>
              <a:t> the </a:t>
            </a:r>
            <a:r>
              <a:rPr lang="pl-PL" dirty="0" err="1"/>
              <a:t>price</a:t>
            </a:r>
            <a:r>
              <a:rPr lang="pl-PL" dirty="0"/>
              <a:t> in </a:t>
            </a:r>
            <a:r>
              <a:rPr lang="pl-PL" dirty="0" err="1"/>
              <a:t>unfair</a:t>
            </a:r>
            <a:r>
              <a:rPr lang="pl-PL" dirty="0"/>
              <a:t>.</a:t>
            </a:r>
          </a:p>
          <a:p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10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- </a:t>
            </a:r>
            <a:r>
              <a:rPr lang="pl-PL" dirty="0" err="1"/>
              <a:t>key</a:t>
            </a:r>
            <a:r>
              <a:rPr lang="pl-PL" dirty="0"/>
              <a:t> </a:t>
            </a:r>
            <a:r>
              <a:rPr lang="pl-PL" dirty="0" err="1"/>
              <a:t>findings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2356"/>
            <a:ext cx="10515600" cy="4022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1. E</a:t>
            </a:r>
            <a:r>
              <a:rPr lang="en-GB" dirty="0" err="1"/>
              <a:t>ven</a:t>
            </a:r>
            <a:r>
              <a:rPr lang="en-GB" dirty="0"/>
              <a:t> without transient demand response, autonomous agents that cannot</a:t>
            </a:r>
            <a:r>
              <a:rPr lang="pl-PL" dirty="0"/>
              <a:t> </a:t>
            </a:r>
            <a:r>
              <a:rPr lang="en-GB" dirty="0"/>
              <a:t>observe the competitor prices can converge to supra-competitive </a:t>
            </a:r>
            <a:r>
              <a:rPr lang="en-GB" dirty="0" err="1"/>
              <a:t>equilibriu</a:t>
            </a:r>
            <a:r>
              <a:rPr lang="pl-PL" dirty="0"/>
              <a:t>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66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- </a:t>
            </a:r>
            <a:r>
              <a:rPr lang="pl-PL" dirty="0" err="1"/>
              <a:t>key</a:t>
            </a:r>
            <a:r>
              <a:rPr lang="pl-PL" dirty="0"/>
              <a:t> </a:t>
            </a:r>
            <a:r>
              <a:rPr lang="pl-PL" dirty="0" err="1"/>
              <a:t>findings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2356"/>
            <a:ext cx="10515600" cy="4022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1. E</a:t>
            </a:r>
            <a:r>
              <a:rPr lang="en-GB" dirty="0" err="1"/>
              <a:t>ven</a:t>
            </a:r>
            <a:r>
              <a:rPr lang="en-GB" dirty="0"/>
              <a:t> without transient demand response, autonomous agents that cannot</a:t>
            </a:r>
            <a:r>
              <a:rPr lang="pl-PL" dirty="0"/>
              <a:t> </a:t>
            </a:r>
            <a:r>
              <a:rPr lang="en-GB" dirty="0"/>
              <a:t>observe the competitor prices can converge to supra-competitive </a:t>
            </a:r>
            <a:r>
              <a:rPr lang="en-GB" dirty="0" err="1"/>
              <a:t>equilibriu</a:t>
            </a:r>
            <a:r>
              <a:rPr lang="pl-PL" dirty="0"/>
              <a:t>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2. W</a:t>
            </a:r>
            <a:r>
              <a:rPr lang="en-GB" dirty="0"/>
              <a:t>hen the transient demand response is introduced into the environment, the</a:t>
            </a:r>
            <a:r>
              <a:rPr lang="pl-PL" dirty="0"/>
              <a:t> </a:t>
            </a:r>
            <a:r>
              <a:rPr lang="pl-PL" dirty="0" err="1"/>
              <a:t>product</a:t>
            </a:r>
            <a:r>
              <a:rPr lang="pl-PL" dirty="0"/>
              <a:t> </a:t>
            </a:r>
            <a:r>
              <a:rPr lang="en-GB" dirty="0"/>
              <a:t>margins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increase</a:t>
            </a:r>
            <a:r>
              <a:rPr lang="pl-PL" dirty="0"/>
              <a:t> by 4</a:t>
            </a:r>
            <a:r>
              <a:rPr lang="en-GB" dirty="0"/>
              <a:t>0% with respect to the competitive levels.</a:t>
            </a:r>
            <a:endParaRPr lang="pl-PL" dirty="0"/>
          </a:p>
          <a:p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97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4407"/>
            <a:ext cx="10515600" cy="383172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Environment.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err="1"/>
              <a:t>Delayed</a:t>
            </a:r>
            <a:r>
              <a:rPr lang="pl-PL" dirty="0"/>
              <a:t>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response</a:t>
            </a:r>
            <a:r>
              <a:rPr lang="pl-PL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Learning </a:t>
            </a:r>
            <a:r>
              <a:rPr lang="pl-PL" dirty="0" err="1"/>
              <a:t>algorithm</a:t>
            </a:r>
            <a:r>
              <a:rPr lang="pl-PL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err="1"/>
              <a:t>Results</a:t>
            </a:r>
            <a:r>
              <a:rPr lang="pl-PL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84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1650"/>
            <a:ext cx="10515600" cy="1325563"/>
          </a:xfrm>
        </p:spPr>
        <p:txBody>
          <a:bodyPr/>
          <a:lstStyle/>
          <a:p>
            <a:r>
              <a:rPr lang="pl-PL" dirty="0"/>
              <a:t>Environment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4633" y="1727898"/>
                <a:ext cx="11544826" cy="4811014"/>
              </a:xfrm>
            </p:spPr>
            <p:txBody>
              <a:bodyPr/>
              <a:lstStyle/>
              <a:p>
                <a:r>
                  <a:rPr lang="pl-PL" sz="2400" dirty="0"/>
                  <a:t>Goal of the </a:t>
                </a:r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pl-PL" sz="2400" dirty="0"/>
                  <a:t> </a:t>
                </a:r>
                <a:r>
                  <a:rPr lang="pl-PL" sz="2400" dirty="0" err="1"/>
                  <a:t>agents</a:t>
                </a:r>
                <a:r>
                  <a:rPr lang="pl-PL" sz="2400" dirty="0"/>
                  <a:t> </a:t>
                </a:r>
                <a:r>
                  <a:rPr lang="pl-PL" sz="2400" dirty="0" err="1"/>
                  <a:t>is</a:t>
                </a:r>
                <a:r>
                  <a:rPr lang="pl-PL" sz="2400" dirty="0"/>
                  <a:t> to </a:t>
                </a:r>
                <a:r>
                  <a:rPr lang="pl-PL" sz="2400" dirty="0" err="1"/>
                  <a:t>maximise</a:t>
                </a:r>
                <a:r>
                  <a:rPr lang="pl-PL" sz="2400" dirty="0"/>
                  <a:t> </a:t>
                </a:r>
                <a:r>
                  <a:rPr lang="pl-PL" sz="2400" dirty="0" err="1"/>
                  <a:t>cumulative</a:t>
                </a:r>
                <a:r>
                  <a:rPr lang="pl-PL" sz="2400" dirty="0"/>
                  <a:t> </a:t>
                </a:r>
                <a:r>
                  <a:rPr lang="pl-PL" sz="2400" dirty="0" err="1"/>
                  <a:t>reward</a:t>
                </a:r>
                <a:r>
                  <a:rPr lang="pl-PL" sz="2400" dirty="0"/>
                  <a:t> </a:t>
                </a:r>
                <a:r>
                  <a:rPr lang="pl-PL" sz="2400" dirty="0" err="1"/>
                  <a:t>over</a:t>
                </a:r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pl-PL" sz="2400" dirty="0"/>
                  <a:t> </a:t>
                </a:r>
                <a:r>
                  <a:rPr lang="pl-PL" sz="2400" dirty="0" err="1"/>
                  <a:t>steps</a:t>
                </a:r>
                <a:r>
                  <a:rPr lang="pl-PL" sz="2400" dirty="0"/>
                  <a:t>.</a:t>
                </a:r>
              </a:p>
              <a:p>
                <a:r>
                  <a:rPr lang="pl-PL" sz="2400" dirty="0" err="1"/>
                  <a:t>Each</a:t>
                </a:r>
                <a:r>
                  <a:rPr lang="pl-PL" sz="2400" dirty="0"/>
                  <a:t> agent </a:t>
                </a:r>
                <a:r>
                  <a:rPr lang="pl-PL" sz="2400" dirty="0" err="1"/>
                  <a:t>has</a:t>
                </a:r>
                <a:r>
                  <a:rPr lang="pl-PL" sz="2400" dirty="0"/>
                  <a:t> a </a:t>
                </a:r>
                <a:r>
                  <a:rPr lang="pl-PL" sz="2400" dirty="0" err="1"/>
                  <a:t>cost</a:t>
                </a:r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pl-PL" sz="2400" dirty="0"/>
                  <a:t>.</a:t>
                </a:r>
              </a:p>
              <a:p>
                <a:r>
                  <a:rPr lang="pl-PL" sz="2400" dirty="0"/>
                  <a:t>At </a:t>
                </a:r>
                <a:r>
                  <a:rPr lang="pl-PL" sz="2400" dirty="0" err="1"/>
                  <a:t>each</a:t>
                </a:r>
                <a:r>
                  <a:rPr lang="pl-PL" sz="2400" dirty="0"/>
                  <a:t> step </a:t>
                </a:r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pl-PL" sz="2400" dirty="0"/>
                  <a:t>, the </a:t>
                </a:r>
                <a:r>
                  <a:rPr lang="pl-PL" sz="2400" dirty="0" err="1"/>
                  <a:t>agents</a:t>
                </a:r>
                <a:r>
                  <a:rPr lang="pl-PL" sz="2400" dirty="0"/>
                  <a:t> </a:t>
                </a:r>
                <a:r>
                  <a:rPr lang="pl-PL" sz="2400" dirty="0" err="1"/>
                  <a:t>submit</a:t>
                </a:r>
                <a:r>
                  <a:rPr lang="pl-PL" sz="2400" dirty="0"/>
                  <a:t> </a:t>
                </a:r>
                <a:r>
                  <a:rPr lang="pl-PL" sz="2400" dirty="0" err="1"/>
                  <a:t>prices</a:t>
                </a:r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pl-PL" sz="2400" dirty="0"/>
                  <a:t>.</a:t>
                </a:r>
              </a:p>
              <a:p>
                <a:r>
                  <a:rPr lang="pl-PL" sz="2400" dirty="0" err="1"/>
                  <a:t>Given</a:t>
                </a:r>
                <a:r>
                  <a:rPr lang="pl-PL" sz="2400" dirty="0"/>
                  <a:t> the </a:t>
                </a:r>
                <a:r>
                  <a:rPr lang="pl-PL" sz="2400" dirty="0" err="1"/>
                  <a:t>prices</a:t>
                </a:r>
                <a:r>
                  <a:rPr lang="pl-PL" sz="2400" dirty="0"/>
                  <a:t>, the </a:t>
                </a:r>
                <a:r>
                  <a:rPr lang="pl-PL" sz="2400" dirty="0" err="1"/>
                  <a:t>steady-state</a:t>
                </a:r>
                <a:r>
                  <a:rPr lang="pl-PL" sz="2400" dirty="0"/>
                  <a:t> </a:t>
                </a:r>
                <a:r>
                  <a:rPr lang="pl-PL" sz="2400" dirty="0" err="1"/>
                  <a:t>demands</a:t>
                </a:r>
                <a:r>
                  <a:rPr lang="pl-PL" sz="2400" dirty="0"/>
                  <a:t> </a:t>
                </a:r>
                <a:r>
                  <a:rPr lang="pl-PL" sz="2400" dirty="0" err="1"/>
                  <a:t>are</a:t>
                </a:r>
                <a:r>
                  <a:rPr lang="pl-PL" sz="2400" dirty="0"/>
                  <a:t>:</a:t>
                </a:r>
                <a:br>
                  <a:rPr lang="pl-PL" sz="2400" dirty="0"/>
                </a:b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sz="2400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acc>
                        </m:e>
                        <m:sub>
                          <m:r>
                            <a:rPr lang="pl-PL" sz="24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2400" b="0" i="1" dirty="0" smtClean="0"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l-PL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  <m:r>
                                    <a:rPr lang="pl-PL" sz="2400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pl-PL" sz="2400" b="0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  <m:t>𝑒𝑥𝑝</m:t>
                              </m:r>
                              <m:d>
                                <m:dPr>
                                  <m:ctrlPr>
                                    <a:rPr lang="pl-PL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p>
                                      </m:sSup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l-PL" sz="2400" b="0" i="1" dirty="0" smtClean="0">
                                  <a:latin typeface="Cambria Math" panose="02040503050406030204" pitchFamily="18" charset="0"/>
                                </a:rPr>
                                <m:t>𝑒𝑥𝑝</m:t>
                              </m:r>
                              <m:d>
                                <m:dPr>
                                  <m:ctrlPr>
                                    <a:rPr lang="pl-PL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pl-PL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pl-PL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pl-PL" sz="2400" dirty="0"/>
              </a:p>
              <a:p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,…,</m:t>
                    </m:r>
                    <m:sSup>
                      <m:s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pl-PL" sz="2400" dirty="0"/>
                  <a:t> </a:t>
                </a:r>
                <a:r>
                  <a:rPr lang="pl-PL" sz="2400" dirty="0" err="1"/>
                  <a:t>are</a:t>
                </a:r>
                <a:r>
                  <a:rPr lang="pl-PL" sz="2400" dirty="0"/>
                  <a:t> the agent </a:t>
                </a:r>
                <a:r>
                  <a:rPr lang="pl-PL" sz="2400" dirty="0" err="1"/>
                  <a:t>quality</a:t>
                </a:r>
                <a:r>
                  <a:rPr lang="pl-PL" sz="2400" dirty="0"/>
                  <a:t> </a:t>
                </a:r>
                <a:r>
                  <a:rPr lang="pl-PL" sz="2400" dirty="0" err="1"/>
                  <a:t>indices</a:t>
                </a:r>
                <a:r>
                  <a:rPr lang="pl-PL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l-PL" sz="2400" dirty="0"/>
                  <a:t> </a:t>
                </a:r>
                <a:r>
                  <a:rPr lang="pl-PL" sz="2400" dirty="0" err="1"/>
                  <a:t>is</a:t>
                </a:r>
                <a:r>
                  <a:rPr lang="pl-PL" sz="2400" dirty="0"/>
                  <a:t> the </a:t>
                </a:r>
                <a:r>
                  <a:rPr lang="pl-PL" sz="2400" dirty="0" err="1"/>
                  <a:t>inverse</a:t>
                </a:r>
                <a:r>
                  <a:rPr lang="pl-PL" sz="2400" dirty="0"/>
                  <a:t> index of </a:t>
                </a:r>
                <a:r>
                  <a:rPr lang="pl-PL" sz="2400" dirty="0" err="1"/>
                  <a:t>aggregate</a:t>
                </a:r>
                <a:r>
                  <a:rPr lang="pl-PL" sz="2400" dirty="0"/>
                  <a:t> </a:t>
                </a:r>
                <a:r>
                  <a:rPr lang="pl-PL" sz="2400" dirty="0" err="1"/>
                  <a:t>demand</a:t>
                </a:r>
                <a:r>
                  <a:rPr lang="pl-PL" sz="2400" dirty="0"/>
                  <a:t> and </a:t>
                </a:r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pl-PL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pl-PL" sz="2400" dirty="0"/>
                  <a:t> </a:t>
                </a:r>
                <a:r>
                  <a:rPr lang="pl-PL" sz="2400" dirty="0" err="1"/>
                  <a:t>is</a:t>
                </a:r>
                <a:r>
                  <a:rPr lang="pl-PL" sz="2400" dirty="0"/>
                  <a:t> the index of </a:t>
                </a:r>
                <a:r>
                  <a:rPr lang="pl-PL" sz="2400" dirty="0" err="1"/>
                  <a:t>horizontal</a:t>
                </a:r>
                <a:r>
                  <a:rPr lang="pl-PL" sz="2400" dirty="0"/>
                  <a:t> </a:t>
                </a:r>
                <a:r>
                  <a:rPr lang="pl-PL" sz="2400" dirty="0" err="1"/>
                  <a:t>differentation</a:t>
                </a:r>
                <a:r>
                  <a:rPr lang="pl-PL" sz="2400" dirty="0"/>
                  <a:t> (</a:t>
                </a:r>
                <a:r>
                  <a:rPr lang="pl-PL" sz="2400" dirty="0" err="1"/>
                  <a:t>substitution</a:t>
                </a:r>
                <a:r>
                  <a:rPr lang="pl-PL" sz="2400" dirty="0"/>
                  <a:t> index).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4633" y="1727898"/>
                <a:ext cx="11544826" cy="4811014"/>
              </a:xfrm>
              <a:blipFill>
                <a:blip r:embed="rId2"/>
                <a:stretch>
                  <a:fillRect l="-740" t="-1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84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6840"/>
            <a:ext cx="10515600" cy="1325563"/>
          </a:xfrm>
        </p:spPr>
        <p:txBody>
          <a:bodyPr/>
          <a:lstStyle/>
          <a:p>
            <a:r>
              <a:rPr lang="pl-PL" dirty="0"/>
              <a:t>Environment - </a:t>
            </a:r>
            <a:r>
              <a:rPr lang="pl-PL" dirty="0" err="1"/>
              <a:t>delay</a:t>
            </a:r>
            <a:r>
              <a:rPr lang="pl-PL" dirty="0"/>
              <a:t> </a:t>
            </a:r>
            <a:r>
              <a:rPr lang="pl-PL" dirty="0" err="1"/>
              <a:t>mechanism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867910"/>
                <a:ext cx="9894586" cy="199009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Then, the </a:t>
                </a:r>
                <a:r>
                  <a:rPr lang="pl-PL" dirty="0" err="1"/>
                  <a:t>reward</a:t>
                </a: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d>
                      <m:sSubSup>
                        <m:sSubSup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867910"/>
                <a:ext cx="9894586" cy="1990090"/>
              </a:xfrm>
              <a:blipFill>
                <a:blip r:embed="rId2"/>
                <a:stretch>
                  <a:fillRect l="-1294" t="-5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04AFA708-CF71-599D-2FD5-0BE25F82E5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8980" y="2052403"/>
                <a:ext cx="4632214" cy="19900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pl-PL" b="1" dirty="0"/>
                  <a:t>Without</a:t>
                </a:r>
                <a:r>
                  <a:rPr lang="pl-PL" dirty="0"/>
                  <a:t> </a:t>
                </a:r>
                <a:r>
                  <a:rPr lang="pl-PL" dirty="0" err="1"/>
                  <a:t>delay</a:t>
                </a:r>
                <a:r>
                  <a:rPr lang="pl-PL" dirty="0"/>
                  <a:t>, the </a:t>
                </a:r>
                <a:r>
                  <a:rPr lang="pl-PL" dirty="0" err="1"/>
                  <a:t>true</a:t>
                </a:r>
                <a:r>
                  <a:rPr lang="pl-PL" dirty="0"/>
                  <a:t> </a:t>
                </a:r>
                <a:r>
                  <a:rPr lang="pl-PL" dirty="0" err="1"/>
                  <a:t>demand</a:t>
                </a:r>
                <a:r>
                  <a:rPr lang="pl-PL" dirty="0"/>
                  <a:t> </a:t>
                </a:r>
                <a:r>
                  <a:rPr lang="pl-PL" dirty="0" err="1"/>
                  <a:t>equals</a:t>
                </a:r>
                <a:r>
                  <a:rPr lang="pl-PL" dirty="0"/>
                  <a:t> the </a:t>
                </a:r>
                <a:r>
                  <a:rPr lang="pl-PL" dirty="0" err="1"/>
                  <a:t>steady</a:t>
                </a:r>
                <a:r>
                  <a:rPr lang="pl-PL" dirty="0"/>
                  <a:t> </a:t>
                </a:r>
                <a:r>
                  <a:rPr lang="pl-PL" dirty="0" err="1"/>
                  <a:t>state</a:t>
                </a:r>
                <a:r>
                  <a:rPr lang="pl-PL" dirty="0"/>
                  <a:t> </a:t>
                </a:r>
                <a:r>
                  <a:rPr lang="pl-PL" dirty="0" err="1"/>
                  <a:t>demand</a:t>
                </a:r>
                <a:r>
                  <a:rPr lang="pl-PL" dirty="0"/>
                  <a:t>.</a:t>
                </a:r>
                <a:br>
                  <a:rPr lang="pl-PL" dirty="0"/>
                </a:br>
                <a:endParaRPr lang="pl-PL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pl-PL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acc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04AFA708-CF71-599D-2FD5-0BE25F82E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980" y="2052403"/>
                <a:ext cx="4632214" cy="1990090"/>
              </a:xfrm>
              <a:prstGeom prst="rect">
                <a:avLst/>
              </a:prstGeom>
              <a:blipFill>
                <a:blip r:embed="rId5"/>
                <a:stretch>
                  <a:fillRect l="-2632" t="-7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7F6D636-374C-3BDF-F106-06E4DA8F02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50491" y="2038260"/>
                <a:ext cx="4720218" cy="251959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pl-PL" b="1" dirty="0"/>
                  <a:t>With</a:t>
                </a:r>
                <a:r>
                  <a:rPr lang="pl-PL" dirty="0"/>
                  <a:t> </a:t>
                </a:r>
                <a:r>
                  <a:rPr lang="pl-PL" dirty="0" err="1"/>
                  <a:t>delay</a:t>
                </a:r>
                <a:r>
                  <a:rPr lang="pl-PL" dirty="0"/>
                  <a:t>, the </a:t>
                </a:r>
                <a:r>
                  <a:rPr lang="pl-PL" dirty="0" err="1"/>
                  <a:t>true</a:t>
                </a:r>
                <a:r>
                  <a:rPr lang="pl-PL" dirty="0"/>
                  <a:t> </a:t>
                </a:r>
                <a:r>
                  <a:rPr lang="pl-PL" dirty="0" err="1"/>
                  <a:t>demand</a:t>
                </a:r>
                <a:r>
                  <a:rPr lang="pl-PL" dirty="0"/>
                  <a:t> </a:t>
                </a:r>
                <a:r>
                  <a:rPr lang="pl-PL" dirty="0" err="1"/>
                  <a:t>equals</a:t>
                </a:r>
                <a:r>
                  <a:rPr lang="pl-PL" dirty="0"/>
                  <a:t> the </a:t>
                </a:r>
                <a:r>
                  <a:rPr lang="pl-PL" dirty="0" err="1"/>
                  <a:t>average</a:t>
                </a:r>
                <a:r>
                  <a:rPr lang="pl-PL" dirty="0"/>
                  <a:t> of the </a:t>
                </a:r>
                <a:r>
                  <a:rPr lang="pl-PL" dirty="0" err="1"/>
                  <a:t>steady</a:t>
                </a:r>
                <a:r>
                  <a:rPr lang="pl-PL" dirty="0"/>
                  <a:t> </a:t>
                </a:r>
                <a:r>
                  <a:rPr lang="pl-PL" dirty="0" err="1"/>
                  <a:t>state</a:t>
                </a:r>
                <a:r>
                  <a:rPr lang="pl-PL" dirty="0"/>
                  <a:t> </a:t>
                </a:r>
                <a:r>
                  <a:rPr lang="pl-PL" dirty="0" err="1"/>
                  <a:t>demand</a:t>
                </a:r>
                <a:r>
                  <a:rPr lang="pl-PL" dirty="0"/>
                  <a:t> from </a:t>
                </a:r>
                <a:r>
                  <a:rPr lang="pl-PL" dirty="0" err="1"/>
                  <a:t>current</a:t>
                </a:r>
                <a:r>
                  <a:rPr lang="pl-PL" dirty="0"/>
                  <a:t> and </a:t>
                </a:r>
                <a:r>
                  <a:rPr lang="pl-PL" dirty="0" err="1"/>
                  <a:t>previous</a:t>
                </a:r>
                <a:r>
                  <a:rPr lang="pl-PL" dirty="0"/>
                  <a:t> step.</a:t>
                </a:r>
                <a:br>
                  <a:rPr lang="pl-PL" dirty="0"/>
                </a:b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pl-PL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pl-PL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pl-PL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l-PL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l-PL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pl-PL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l-PL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</m:num>
                        <m:den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7F6D636-374C-3BDF-F106-06E4DA8F0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491" y="2038260"/>
                <a:ext cx="4720218" cy="2519598"/>
              </a:xfrm>
              <a:prstGeom prst="rect">
                <a:avLst/>
              </a:prstGeom>
              <a:blipFill>
                <a:blip r:embed="rId6"/>
                <a:stretch>
                  <a:fillRect l="-2323" t="-4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2293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3516"/>
            <a:ext cx="10515600" cy="1325563"/>
          </a:xfrm>
        </p:spPr>
        <p:txBody>
          <a:bodyPr/>
          <a:lstStyle/>
          <a:p>
            <a:r>
              <a:rPr lang="pl-PL" dirty="0"/>
              <a:t>Environment with no </a:t>
            </a:r>
            <a:r>
              <a:rPr lang="pl-PL" dirty="0" err="1"/>
              <a:t>delay</a:t>
            </a:r>
            <a:r>
              <a:rPr lang="pl-PL" dirty="0"/>
              <a:t> (</a:t>
            </a:r>
            <a:r>
              <a:rPr lang="pl-PL" dirty="0" err="1"/>
              <a:t>steady-state</a:t>
            </a:r>
            <a:r>
              <a:rPr lang="pl-PL" dirty="0"/>
              <a:t>)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6740" y="1589386"/>
                <a:ext cx="11018520" cy="476696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pl-PL" dirty="0"/>
                  <a:t>Same as in </a:t>
                </a:r>
                <a:r>
                  <a:rPr lang="pl-PL" dirty="0" err="1"/>
                  <a:t>Calvano</a:t>
                </a:r>
                <a:r>
                  <a:rPr lang="pl-PL" dirty="0"/>
                  <a:t> et al. 2020.</a:t>
                </a:r>
              </a:p>
              <a:p>
                <a:r>
                  <a:rPr lang="pl-PL" dirty="0" err="1"/>
                  <a:t>Sample</a:t>
                </a:r>
                <a:r>
                  <a:rPr lang="pl-PL" dirty="0"/>
                  <a:t> </a:t>
                </a:r>
                <a:r>
                  <a:rPr lang="pl-PL" dirty="0" err="1"/>
                  <a:t>demand</a:t>
                </a:r>
                <a:r>
                  <a:rPr lang="pl-PL" dirty="0"/>
                  <a:t>/</a:t>
                </a:r>
                <a:r>
                  <a:rPr lang="pl-PL" dirty="0" err="1"/>
                  <a:t>reward</a:t>
                </a:r>
                <a:r>
                  <a:rPr lang="pl-PL" dirty="0"/>
                  <a:t> </a:t>
                </a:r>
                <a:r>
                  <a:rPr lang="pl-PL" dirty="0" err="1"/>
                  <a:t>plots</a:t>
                </a:r>
                <a:r>
                  <a:rPr lang="pl-PL" dirty="0"/>
                  <a:t> with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pl-PL" dirty="0"/>
                  <a:t> and </a:t>
                </a:r>
                <a:r>
                  <a:rPr lang="pl-PL" dirty="0" err="1"/>
                  <a:t>fixed</a:t>
                </a:r>
                <a:r>
                  <a:rPr lang="pl-PL" dirty="0"/>
                  <a:t> oponent </a:t>
                </a:r>
                <a:r>
                  <a:rPr lang="pl-PL" dirty="0" err="1"/>
                  <a:t>prices</a:t>
                </a:r>
                <a:r>
                  <a:rPr lang="pl-PL" dirty="0"/>
                  <a:t> (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1.5,1.7</m:t>
                    </m:r>
                  </m:oMath>
                </a14:m>
                <a:r>
                  <a:rPr lang="pl-PL" dirty="0"/>
                  <a:t>).</a:t>
                </a:r>
              </a:p>
              <a:p>
                <a:endParaRPr lang="pl-PL" dirty="0"/>
              </a:p>
              <a:p>
                <a:endParaRPr lang="pl-PL" dirty="0"/>
              </a:p>
              <a:p>
                <a:endParaRPr lang="pl-PL" dirty="0"/>
              </a:p>
              <a:p>
                <a:endParaRPr lang="pl-PL" dirty="0"/>
              </a:p>
              <a:p>
                <a:endParaRPr lang="pl-PL" dirty="0"/>
              </a:p>
              <a:p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endParaRPr lang="pl-PL" dirty="0"/>
              </a:p>
              <a:p>
                <a:r>
                  <a:rPr lang="pl-PL" dirty="0" err="1"/>
                  <a:t>Unique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 </a:t>
                </a:r>
                <a:r>
                  <a:rPr lang="pl-PL" dirty="0" err="1"/>
                  <a:t>maximiser</a:t>
                </a:r>
                <a:r>
                  <a:rPr lang="pl-PL" dirty="0"/>
                  <a:t>; </a:t>
                </a:r>
                <a:r>
                  <a:rPr lang="pl-PL" dirty="0" err="1"/>
                  <a:t>existence</a:t>
                </a:r>
                <a:r>
                  <a:rPr lang="pl-PL" dirty="0"/>
                  <a:t> and </a:t>
                </a:r>
                <a:r>
                  <a:rPr lang="pl-PL" dirty="0" err="1"/>
                  <a:t>uniqueness</a:t>
                </a:r>
                <a:r>
                  <a:rPr lang="pl-PL" dirty="0"/>
                  <a:t> of single-</a:t>
                </a:r>
                <a:r>
                  <a:rPr lang="pl-PL" dirty="0" err="1"/>
                  <a:t>stage</a:t>
                </a:r>
                <a:r>
                  <a:rPr lang="pl-PL" dirty="0"/>
                  <a:t> </a:t>
                </a:r>
                <a:r>
                  <a:rPr lang="pl-PL" dirty="0" err="1"/>
                  <a:t>Nash</a:t>
                </a:r>
                <a:r>
                  <a:rPr lang="pl-PL" dirty="0"/>
                  <a:t> </a:t>
                </a:r>
                <a:r>
                  <a:rPr lang="pl-PL" dirty="0" err="1"/>
                  <a:t>equilibrium</a:t>
                </a:r>
                <a:r>
                  <a:rPr lang="pl-PL" dirty="0"/>
                  <a:t>; </a:t>
                </a:r>
                <a:r>
                  <a:rPr lang="pl-PL" dirty="0" err="1"/>
                  <a:t>convergence</a:t>
                </a:r>
                <a:r>
                  <a:rPr lang="pl-PL" dirty="0"/>
                  <a:t> of </a:t>
                </a:r>
                <a:r>
                  <a:rPr lang="pl-PL" dirty="0" err="1"/>
                  <a:t>fictitious</a:t>
                </a:r>
                <a:r>
                  <a:rPr lang="pl-PL" dirty="0"/>
                  <a:t> </a:t>
                </a:r>
                <a:r>
                  <a:rPr lang="pl-PL" dirty="0" err="1"/>
                  <a:t>play</a:t>
                </a:r>
                <a:r>
                  <a:rPr lang="pl-PL" dirty="0"/>
                  <a:t>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6740" y="1589386"/>
                <a:ext cx="11018520" cy="4766963"/>
              </a:xfrm>
              <a:blipFill>
                <a:blip r:embed="rId2"/>
                <a:stretch>
                  <a:fillRect l="-719" t="-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21</a:t>
            </a:fld>
            <a:endParaRPr lang="en-US"/>
          </a:p>
        </p:txBody>
      </p:sp>
      <p:pic>
        <p:nvPicPr>
          <p:cNvPr id="13" name="Picture 12" descr="A graph with a line&#10;&#10;Description automatically generated">
            <a:extLst>
              <a:ext uri="{FF2B5EF4-FFF2-40B4-BE49-F238E27FC236}">
                <a16:creationId xmlns:a16="http://schemas.microsoft.com/office/drawing/2014/main" id="{9CA3D9F1-2EA2-2E1A-3BD1-23E29531A3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448" y="2292162"/>
            <a:ext cx="4677453" cy="3118302"/>
          </a:xfrm>
          <a:prstGeom prst="rect">
            <a:avLst/>
          </a:prstGeom>
        </p:spPr>
      </p:pic>
      <p:pic>
        <p:nvPicPr>
          <p:cNvPr id="15" name="Picture 14" descr="A graph with a line&#10;&#10;Description automatically generated">
            <a:extLst>
              <a:ext uri="{FF2B5EF4-FFF2-40B4-BE49-F238E27FC236}">
                <a16:creationId xmlns:a16="http://schemas.microsoft.com/office/drawing/2014/main" id="{1EA051FE-AB58-394A-A631-85E459543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95" y="2292162"/>
            <a:ext cx="4677453" cy="311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64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1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The </a:t>
                </a:r>
                <a:r>
                  <a:rPr lang="pl-PL" dirty="0" err="1"/>
                  <a:t>actions</a:t>
                </a:r>
                <a:r>
                  <a:rPr lang="pl-PL" dirty="0"/>
                  <a:t>/</a:t>
                </a:r>
                <a:r>
                  <a:rPr lang="pl-PL" dirty="0" err="1"/>
                  <a:t>prices</a:t>
                </a:r>
                <a:r>
                  <a:rPr lang="pl-PL" dirty="0"/>
                  <a:t> </a:t>
                </a:r>
                <a:r>
                  <a:rPr lang="pl-PL" dirty="0" err="1"/>
                  <a:t>are</a:t>
                </a:r>
                <a:r>
                  <a:rPr lang="pl-PL" dirty="0"/>
                  <a:t> </a:t>
                </a:r>
                <a:r>
                  <a:rPr lang="pl-PL" dirty="0" err="1"/>
                  <a:t>distretized</a:t>
                </a:r>
                <a:r>
                  <a:rPr lang="pl-PL" dirty="0"/>
                  <a:t> (e.g.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[1.,1.1,1.2,…,2.]</m:t>
                    </m:r>
                  </m:oMath>
                </a14:m>
                <a:r>
                  <a:rPr lang="pl-PL" dirty="0"/>
                  <a:t>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  <a:blipFill>
                <a:blip r:embed="rId2"/>
                <a:stretch>
                  <a:fillRect l="-1043" t="-2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7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1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The </a:t>
                </a:r>
                <a:r>
                  <a:rPr lang="pl-PL" dirty="0" err="1"/>
                  <a:t>actions</a:t>
                </a:r>
                <a:r>
                  <a:rPr lang="pl-PL" dirty="0"/>
                  <a:t>/</a:t>
                </a:r>
                <a:r>
                  <a:rPr lang="pl-PL" dirty="0" err="1"/>
                  <a:t>prices</a:t>
                </a:r>
                <a:r>
                  <a:rPr lang="pl-PL" dirty="0"/>
                  <a:t> </a:t>
                </a:r>
                <a:r>
                  <a:rPr lang="pl-PL" dirty="0" err="1"/>
                  <a:t>are</a:t>
                </a:r>
                <a:r>
                  <a:rPr lang="pl-PL" dirty="0"/>
                  <a:t> </a:t>
                </a:r>
                <a:r>
                  <a:rPr lang="pl-PL" dirty="0" err="1"/>
                  <a:t>distretized</a:t>
                </a:r>
                <a:r>
                  <a:rPr lang="pl-PL" dirty="0"/>
                  <a:t> (e.g.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[1.,1.1,1.2,…,2.]</m:t>
                    </m:r>
                  </m:oMath>
                </a14:m>
                <a:r>
                  <a:rPr lang="pl-PL" dirty="0"/>
                  <a:t>).</a:t>
                </a:r>
              </a:p>
              <a:p>
                <a:r>
                  <a:rPr lang="pl-PL" dirty="0"/>
                  <a:t>For </a:t>
                </a:r>
                <a:r>
                  <a:rPr lang="pl-PL" dirty="0" err="1"/>
                  <a:t>each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, the </a:t>
                </a:r>
                <a:r>
                  <a:rPr lang="pl-PL" dirty="0" err="1"/>
                  <a:t>expected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 </a:t>
                </a:r>
                <a:r>
                  <a:rPr lang="pl-PL" dirty="0" err="1"/>
                  <a:t>is</a:t>
                </a:r>
                <a:r>
                  <a:rPr lang="pl-PL" dirty="0"/>
                  <a:t> the </a:t>
                </a:r>
                <a:r>
                  <a:rPr lang="pl-PL" dirty="0" err="1"/>
                  <a:t>mean</a:t>
                </a:r>
                <a:r>
                  <a:rPr lang="pl-PL" dirty="0"/>
                  <a:t> of the </a:t>
                </a:r>
                <a:r>
                  <a:rPr lang="pl-PL" dirty="0" err="1"/>
                  <a:t>observed</a:t>
                </a:r>
                <a:r>
                  <a:rPr lang="pl-PL" dirty="0"/>
                  <a:t> </a:t>
                </a:r>
                <a:r>
                  <a:rPr lang="pl-PL" dirty="0" err="1"/>
                  <a:t>rewards</a:t>
                </a:r>
                <a:r>
                  <a:rPr lang="pl-PL" dirty="0"/>
                  <a:t> for the </a:t>
                </a:r>
                <a:r>
                  <a:rPr lang="pl-PL" dirty="0" err="1"/>
                  <a:t>action</a:t>
                </a:r>
                <a:r>
                  <a:rPr lang="pl-PL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  <a:blipFill>
                <a:blip r:embed="rId2"/>
                <a:stretch>
                  <a:fillRect l="-1043" t="-2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01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1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The </a:t>
                </a:r>
                <a:r>
                  <a:rPr lang="pl-PL" dirty="0" err="1"/>
                  <a:t>actions</a:t>
                </a:r>
                <a:r>
                  <a:rPr lang="pl-PL" dirty="0"/>
                  <a:t>/</a:t>
                </a:r>
                <a:r>
                  <a:rPr lang="pl-PL" dirty="0" err="1"/>
                  <a:t>prices</a:t>
                </a:r>
                <a:r>
                  <a:rPr lang="pl-PL" dirty="0"/>
                  <a:t> </a:t>
                </a:r>
                <a:r>
                  <a:rPr lang="pl-PL" dirty="0" err="1"/>
                  <a:t>are</a:t>
                </a:r>
                <a:r>
                  <a:rPr lang="pl-PL" dirty="0"/>
                  <a:t> </a:t>
                </a:r>
                <a:r>
                  <a:rPr lang="pl-PL" dirty="0" err="1"/>
                  <a:t>distretized</a:t>
                </a:r>
                <a:r>
                  <a:rPr lang="pl-PL" dirty="0"/>
                  <a:t> (e.g.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[1.,1.1,1.2,…,2.]</m:t>
                    </m:r>
                  </m:oMath>
                </a14:m>
                <a:r>
                  <a:rPr lang="pl-PL" dirty="0"/>
                  <a:t>).</a:t>
                </a:r>
              </a:p>
              <a:p>
                <a:r>
                  <a:rPr lang="pl-PL" dirty="0"/>
                  <a:t>For </a:t>
                </a:r>
                <a:r>
                  <a:rPr lang="pl-PL" dirty="0" err="1"/>
                  <a:t>each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, the </a:t>
                </a:r>
                <a:r>
                  <a:rPr lang="pl-PL" dirty="0" err="1"/>
                  <a:t>expected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 </a:t>
                </a:r>
                <a:r>
                  <a:rPr lang="pl-PL" dirty="0" err="1"/>
                  <a:t>is</a:t>
                </a:r>
                <a:r>
                  <a:rPr lang="pl-PL" dirty="0"/>
                  <a:t> the </a:t>
                </a:r>
                <a:r>
                  <a:rPr lang="pl-PL" dirty="0" err="1"/>
                  <a:t>mean</a:t>
                </a:r>
                <a:r>
                  <a:rPr lang="pl-PL" dirty="0"/>
                  <a:t> of the </a:t>
                </a:r>
                <a:r>
                  <a:rPr lang="pl-PL" dirty="0" err="1"/>
                  <a:t>observed</a:t>
                </a:r>
                <a:r>
                  <a:rPr lang="pl-PL" dirty="0"/>
                  <a:t> </a:t>
                </a:r>
                <a:r>
                  <a:rPr lang="pl-PL" dirty="0" err="1"/>
                  <a:t>rewards</a:t>
                </a:r>
                <a:r>
                  <a:rPr lang="pl-PL" dirty="0"/>
                  <a:t> for the </a:t>
                </a:r>
                <a:r>
                  <a:rPr lang="pl-PL" dirty="0" err="1"/>
                  <a:t>action</a:t>
                </a:r>
                <a:r>
                  <a:rPr lang="pl-PL" dirty="0"/>
                  <a:t>. </a:t>
                </a:r>
              </a:p>
              <a:p>
                <a:r>
                  <a:rPr lang="pl-PL" dirty="0"/>
                  <a:t>With </a:t>
                </a:r>
                <a:r>
                  <a:rPr lang="pl-PL" dirty="0" err="1"/>
                  <a:t>probability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r>
                      <a:rPr lang="pl-PL">
                        <a:latin typeface="Cambria Math" panose="02040503050406030204" pitchFamily="18" charset="0"/>
                      </a:rPr>
                      <m:t>1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pl-PL" dirty="0"/>
                  <a:t>, we </a:t>
                </a:r>
                <a:r>
                  <a:rPr lang="pl-PL" dirty="0" err="1"/>
                  <a:t>choose</a:t>
                </a:r>
                <a:r>
                  <a:rPr lang="pl-PL" dirty="0"/>
                  <a:t> </a:t>
                </a:r>
                <a:r>
                  <a:rPr lang="pl-PL" dirty="0" err="1"/>
                  <a:t>an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 with maximum </a:t>
                </a:r>
                <a:r>
                  <a:rPr lang="pl-PL" dirty="0" err="1"/>
                  <a:t>expected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  <a:blipFill>
                <a:blip r:embed="rId2"/>
                <a:stretch>
                  <a:fillRect l="-1043" t="-2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1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1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The </a:t>
                </a:r>
                <a:r>
                  <a:rPr lang="pl-PL" dirty="0" err="1"/>
                  <a:t>actions</a:t>
                </a:r>
                <a:r>
                  <a:rPr lang="pl-PL" dirty="0"/>
                  <a:t>/</a:t>
                </a:r>
                <a:r>
                  <a:rPr lang="pl-PL" dirty="0" err="1"/>
                  <a:t>prices</a:t>
                </a:r>
                <a:r>
                  <a:rPr lang="pl-PL" dirty="0"/>
                  <a:t> </a:t>
                </a:r>
                <a:r>
                  <a:rPr lang="pl-PL" dirty="0" err="1"/>
                  <a:t>are</a:t>
                </a:r>
                <a:r>
                  <a:rPr lang="pl-PL" dirty="0"/>
                  <a:t> </a:t>
                </a:r>
                <a:r>
                  <a:rPr lang="pl-PL" dirty="0" err="1"/>
                  <a:t>distretized</a:t>
                </a:r>
                <a:r>
                  <a:rPr lang="pl-PL" dirty="0"/>
                  <a:t> (e.g.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[1.,1.1,1.2,…,2.]</m:t>
                    </m:r>
                  </m:oMath>
                </a14:m>
                <a:r>
                  <a:rPr lang="pl-PL" dirty="0"/>
                  <a:t>).</a:t>
                </a:r>
              </a:p>
              <a:p>
                <a:r>
                  <a:rPr lang="pl-PL" dirty="0"/>
                  <a:t>For </a:t>
                </a:r>
                <a:r>
                  <a:rPr lang="pl-PL" dirty="0" err="1"/>
                  <a:t>each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, the </a:t>
                </a:r>
                <a:r>
                  <a:rPr lang="pl-PL" dirty="0" err="1"/>
                  <a:t>expected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 </a:t>
                </a:r>
                <a:r>
                  <a:rPr lang="pl-PL" dirty="0" err="1"/>
                  <a:t>is</a:t>
                </a:r>
                <a:r>
                  <a:rPr lang="pl-PL" dirty="0"/>
                  <a:t> the </a:t>
                </a:r>
                <a:r>
                  <a:rPr lang="pl-PL" dirty="0" err="1"/>
                  <a:t>mean</a:t>
                </a:r>
                <a:r>
                  <a:rPr lang="pl-PL" dirty="0"/>
                  <a:t> of the </a:t>
                </a:r>
                <a:r>
                  <a:rPr lang="pl-PL" dirty="0" err="1"/>
                  <a:t>observed</a:t>
                </a:r>
                <a:r>
                  <a:rPr lang="pl-PL" dirty="0"/>
                  <a:t> </a:t>
                </a:r>
                <a:r>
                  <a:rPr lang="pl-PL" dirty="0" err="1"/>
                  <a:t>rewards</a:t>
                </a:r>
                <a:r>
                  <a:rPr lang="pl-PL" dirty="0"/>
                  <a:t> for the </a:t>
                </a:r>
                <a:r>
                  <a:rPr lang="pl-PL" dirty="0" err="1"/>
                  <a:t>action</a:t>
                </a:r>
                <a:r>
                  <a:rPr lang="pl-PL" dirty="0"/>
                  <a:t>. </a:t>
                </a:r>
              </a:p>
              <a:p>
                <a:r>
                  <a:rPr lang="pl-PL" dirty="0"/>
                  <a:t>With </a:t>
                </a:r>
                <a:r>
                  <a:rPr lang="pl-PL" dirty="0" err="1"/>
                  <a:t>probability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r>
                      <a:rPr lang="pl-PL">
                        <a:latin typeface="Cambria Math" panose="02040503050406030204" pitchFamily="18" charset="0"/>
                      </a:rPr>
                      <m:t>1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pl-PL" dirty="0"/>
                  <a:t>, we </a:t>
                </a:r>
                <a:r>
                  <a:rPr lang="pl-PL" dirty="0" err="1"/>
                  <a:t>choose</a:t>
                </a:r>
                <a:r>
                  <a:rPr lang="pl-PL" dirty="0"/>
                  <a:t> </a:t>
                </a:r>
                <a:r>
                  <a:rPr lang="pl-PL" dirty="0" err="1"/>
                  <a:t>an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 with maximum </a:t>
                </a:r>
                <a:r>
                  <a:rPr lang="pl-PL" dirty="0" err="1"/>
                  <a:t>expected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.</a:t>
                </a:r>
              </a:p>
              <a:p>
                <a:r>
                  <a:rPr lang="pl-PL" dirty="0" err="1"/>
                  <a:t>Otherwise</a:t>
                </a:r>
                <a:r>
                  <a:rPr lang="pl-PL" dirty="0"/>
                  <a:t>, we </a:t>
                </a:r>
                <a:r>
                  <a:rPr lang="pl-PL" dirty="0" err="1"/>
                  <a:t>choose</a:t>
                </a:r>
                <a:r>
                  <a:rPr lang="pl-PL" dirty="0"/>
                  <a:t> a </a:t>
                </a:r>
                <a:r>
                  <a:rPr lang="pl-PL" dirty="0" err="1"/>
                  <a:t>random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 from the </a:t>
                </a:r>
                <a:r>
                  <a:rPr lang="pl-PL" dirty="0" err="1"/>
                  <a:t>neighbourhood</a:t>
                </a:r>
                <a:r>
                  <a:rPr lang="pl-PL" dirty="0"/>
                  <a:t> of the </a:t>
                </a:r>
                <a:r>
                  <a:rPr lang="pl-PL" dirty="0" err="1"/>
                  <a:t>best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 (</a:t>
                </a:r>
                <a:r>
                  <a:rPr lang="pl-PL" dirty="0" err="1"/>
                  <a:t>controlled</a:t>
                </a:r>
                <a:r>
                  <a:rPr lang="pl-PL" dirty="0"/>
                  <a:t> by </a:t>
                </a:r>
                <a:r>
                  <a:rPr lang="pl-PL" dirty="0" err="1"/>
                  <a:t>exploration</a:t>
                </a:r>
                <a:r>
                  <a:rPr lang="pl-PL" dirty="0"/>
                  <a:t> </a:t>
                </a:r>
                <a:r>
                  <a:rPr lang="pl-PL" dirty="0" err="1"/>
                  <a:t>width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l-PL" dirty="0"/>
                  <a:t>).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  <a:blipFill>
                <a:blip r:embed="rId2"/>
                <a:stretch>
                  <a:fillRect l="-1043" t="-2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411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1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The </a:t>
                </a:r>
                <a:r>
                  <a:rPr lang="pl-PL" dirty="0" err="1"/>
                  <a:t>actions</a:t>
                </a:r>
                <a:r>
                  <a:rPr lang="pl-PL" dirty="0"/>
                  <a:t>/</a:t>
                </a:r>
                <a:r>
                  <a:rPr lang="pl-PL" dirty="0" err="1"/>
                  <a:t>prices</a:t>
                </a:r>
                <a:r>
                  <a:rPr lang="pl-PL" dirty="0"/>
                  <a:t> </a:t>
                </a:r>
                <a:r>
                  <a:rPr lang="pl-PL" dirty="0" err="1"/>
                  <a:t>are</a:t>
                </a:r>
                <a:r>
                  <a:rPr lang="pl-PL" dirty="0"/>
                  <a:t> </a:t>
                </a:r>
                <a:r>
                  <a:rPr lang="pl-PL" dirty="0" err="1"/>
                  <a:t>distretized</a:t>
                </a:r>
                <a:r>
                  <a:rPr lang="pl-PL" dirty="0"/>
                  <a:t> (e.g.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[1.,1.1,1.2,…,2.]</m:t>
                    </m:r>
                  </m:oMath>
                </a14:m>
                <a:r>
                  <a:rPr lang="pl-PL" dirty="0"/>
                  <a:t>).</a:t>
                </a:r>
              </a:p>
              <a:p>
                <a:r>
                  <a:rPr lang="pl-PL" dirty="0"/>
                  <a:t>For </a:t>
                </a:r>
                <a:r>
                  <a:rPr lang="pl-PL" dirty="0" err="1"/>
                  <a:t>each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, the </a:t>
                </a:r>
                <a:r>
                  <a:rPr lang="pl-PL" dirty="0" err="1"/>
                  <a:t>expected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 </a:t>
                </a:r>
                <a:r>
                  <a:rPr lang="pl-PL" dirty="0" err="1"/>
                  <a:t>is</a:t>
                </a:r>
                <a:r>
                  <a:rPr lang="pl-PL" dirty="0"/>
                  <a:t> the </a:t>
                </a:r>
                <a:r>
                  <a:rPr lang="pl-PL" dirty="0" err="1"/>
                  <a:t>mean</a:t>
                </a:r>
                <a:r>
                  <a:rPr lang="pl-PL" dirty="0"/>
                  <a:t> of the </a:t>
                </a:r>
                <a:r>
                  <a:rPr lang="pl-PL" dirty="0" err="1"/>
                  <a:t>observed</a:t>
                </a:r>
                <a:r>
                  <a:rPr lang="pl-PL" dirty="0"/>
                  <a:t> </a:t>
                </a:r>
                <a:r>
                  <a:rPr lang="pl-PL" dirty="0" err="1"/>
                  <a:t>rewards</a:t>
                </a:r>
                <a:r>
                  <a:rPr lang="pl-PL" dirty="0"/>
                  <a:t> for the </a:t>
                </a:r>
                <a:r>
                  <a:rPr lang="pl-PL" dirty="0" err="1"/>
                  <a:t>action</a:t>
                </a:r>
                <a:r>
                  <a:rPr lang="pl-PL" dirty="0"/>
                  <a:t>. </a:t>
                </a:r>
              </a:p>
              <a:p>
                <a:r>
                  <a:rPr lang="pl-PL" dirty="0"/>
                  <a:t>With </a:t>
                </a:r>
                <a:r>
                  <a:rPr lang="pl-PL" dirty="0" err="1"/>
                  <a:t>probability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r>
                      <a:rPr lang="pl-PL">
                        <a:latin typeface="Cambria Math" panose="02040503050406030204" pitchFamily="18" charset="0"/>
                      </a:rPr>
                      <m:t>1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pl-PL" dirty="0"/>
                  <a:t>, we </a:t>
                </a:r>
                <a:r>
                  <a:rPr lang="pl-PL" dirty="0" err="1"/>
                  <a:t>choose</a:t>
                </a:r>
                <a:r>
                  <a:rPr lang="pl-PL" dirty="0"/>
                  <a:t> </a:t>
                </a:r>
                <a:r>
                  <a:rPr lang="pl-PL" dirty="0" err="1"/>
                  <a:t>an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 with maximum </a:t>
                </a:r>
                <a:r>
                  <a:rPr lang="pl-PL" dirty="0" err="1"/>
                  <a:t>expected</a:t>
                </a:r>
                <a:r>
                  <a:rPr lang="pl-PL" dirty="0"/>
                  <a:t> </a:t>
                </a:r>
                <a:r>
                  <a:rPr lang="pl-PL" dirty="0" err="1"/>
                  <a:t>reward</a:t>
                </a:r>
                <a:r>
                  <a:rPr lang="pl-PL" dirty="0"/>
                  <a:t>.</a:t>
                </a:r>
              </a:p>
              <a:p>
                <a:r>
                  <a:rPr lang="pl-PL" dirty="0" err="1"/>
                  <a:t>Otherwise</a:t>
                </a:r>
                <a:r>
                  <a:rPr lang="pl-PL" dirty="0"/>
                  <a:t>, we </a:t>
                </a:r>
                <a:r>
                  <a:rPr lang="pl-PL" dirty="0" err="1"/>
                  <a:t>choose</a:t>
                </a:r>
                <a:r>
                  <a:rPr lang="pl-PL" dirty="0"/>
                  <a:t> a </a:t>
                </a:r>
                <a:r>
                  <a:rPr lang="pl-PL" dirty="0" err="1"/>
                  <a:t>random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 from the </a:t>
                </a:r>
                <a:r>
                  <a:rPr lang="pl-PL" dirty="0" err="1"/>
                  <a:t>neighbourhood</a:t>
                </a:r>
                <a:r>
                  <a:rPr lang="pl-PL" dirty="0"/>
                  <a:t> of the </a:t>
                </a:r>
                <a:r>
                  <a:rPr lang="pl-PL" dirty="0" err="1"/>
                  <a:t>best</a:t>
                </a:r>
                <a:r>
                  <a:rPr lang="pl-PL" dirty="0"/>
                  <a:t> </a:t>
                </a:r>
                <a:r>
                  <a:rPr lang="pl-PL" dirty="0" err="1"/>
                  <a:t>action</a:t>
                </a:r>
                <a:r>
                  <a:rPr lang="pl-PL" dirty="0"/>
                  <a:t> (</a:t>
                </a:r>
                <a:r>
                  <a:rPr lang="pl-PL" dirty="0" err="1"/>
                  <a:t>controlled</a:t>
                </a:r>
                <a:r>
                  <a:rPr lang="pl-PL" dirty="0"/>
                  <a:t> by </a:t>
                </a:r>
                <a:r>
                  <a:rPr lang="pl-PL" dirty="0" err="1"/>
                  <a:t>exploration</a:t>
                </a:r>
                <a:r>
                  <a:rPr lang="pl-PL" dirty="0"/>
                  <a:t> </a:t>
                </a:r>
                <a:r>
                  <a:rPr lang="pl-PL" dirty="0" err="1"/>
                  <a:t>width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l-PL" dirty="0"/>
                  <a:t>). </a:t>
                </a:r>
              </a:p>
              <a:p>
                <a:r>
                  <a:rPr lang="pl-PL" dirty="0"/>
                  <a:t>We </a:t>
                </a:r>
                <a:r>
                  <a:rPr lang="pl-PL" dirty="0" err="1"/>
                  <a:t>discard</a:t>
                </a:r>
                <a:r>
                  <a:rPr lang="pl-PL" dirty="0"/>
                  <a:t> </a:t>
                </a:r>
                <a:r>
                  <a:rPr lang="pl-PL" dirty="0" err="1"/>
                  <a:t>observations</a:t>
                </a:r>
                <a:r>
                  <a:rPr lang="pl-PL" dirty="0"/>
                  <a:t> </a:t>
                </a:r>
                <a:r>
                  <a:rPr lang="pl-PL" dirty="0" err="1"/>
                  <a:t>older</a:t>
                </a:r>
                <a:r>
                  <a:rPr lang="pl-PL" dirty="0"/>
                  <a:t> </a:t>
                </a:r>
                <a:r>
                  <a:rPr lang="pl-PL" dirty="0" err="1"/>
                  <a:t>than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pl-PL" dirty="0"/>
                  <a:t> (</a:t>
                </a:r>
                <a:r>
                  <a:rPr lang="pl-PL" dirty="0" err="1"/>
                  <a:t>sliding-window</a:t>
                </a:r>
                <a:r>
                  <a:rPr lang="pl-PL" dirty="0"/>
                  <a:t>).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1145" y="2043406"/>
                <a:ext cx="10515600" cy="4312944"/>
              </a:xfrm>
              <a:blipFill>
                <a:blip r:embed="rId2"/>
                <a:stretch>
                  <a:fillRect l="-1043" t="-2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29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936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27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00357C34-D279-27FE-849A-65255694B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928" y="1961924"/>
            <a:ext cx="6739657" cy="44931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E097E6-9DB7-36F8-FEF4-5D854C8C2884}"/>
              </a:ext>
            </a:extLst>
          </p:cNvPr>
          <p:cNvSpPr/>
          <p:nvPr/>
        </p:nvSpPr>
        <p:spPr>
          <a:xfrm>
            <a:off x="6221729" y="2468291"/>
            <a:ext cx="2188845" cy="174018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43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6367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28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070955"/>
            <a:ext cx="5273671" cy="400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28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29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7353300" y="4619625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2D50BE-B234-930E-3515-BD1D83D1C1D8}"/>
              </a:ext>
            </a:extLst>
          </p:cNvPr>
          <p:cNvCxnSpPr/>
          <p:nvPr/>
        </p:nvCxnSpPr>
        <p:spPr>
          <a:xfrm>
            <a:off x="6918325" y="4375150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3BC83C-CDE3-30DE-9531-49DD34E4D6C9}"/>
              </a:ext>
            </a:extLst>
          </p:cNvPr>
          <p:cNvCxnSpPr/>
          <p:nvPr/>
        </p:nvCxnSpPr>
        <p:spPr>
          <a:xfrm>
            <a:off x="8020050" y="4836319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780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30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7353300" y="4619625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2D50BE-B234-930E-3515-BD1D83D1C1D8}"/>
              </a:ext>
            </a:extLst>
          </p:cNvPr>
          <p:cNvCxnSpPr/>
          <p:nvPr/>
        </p:nvCxnSpPr>
        <p:spPr>
          <a:xfrm>
            <a:off x="6918325" y="4375150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3BC83C-CDE3-30DE-9531-49DD34E4D6C9}"/>
              </a:ext>
            </a:extLst>
          </p:cNvPr>
          <p:cNvCxnSpPr/>
          <p:nvPr/>
        </p:nvCxnSpPr>
        <p:spPr>
          <a:xfrm>
            <a:off x="8020050" y="4836319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FB6D5908-B3F4-5FFF-8A9E-731E878ED639}"/>
              </a:ext>
            </a:extLst>
          </p:cNvPr>
          <p:cNvSpPr/>
          <p:nvPr/>
        </p:nvSpPr>
        <p:spPr>
          <a:xfrm>
            <a:off x="7710644" y="4850606"/>
            <a:ext cx="219074" cy="22383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89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31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7353300" y="4619625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2D50BE-B234-930E-3515-BD1D83D1C1D8}"/>
              </a:ext>
            </a:extLst>
          </p:cNvPr>
          <p:cNvCxnSpPr/>
          <p:nvPr/>
        </p:nvCxnSpPr>
        <p:spPr>
          <a:xfrm>
            <a:off x="6918325" y="4375150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3BC83C-CDE3-30DE-9531-49DD34E4D6C9}"/>
              </a:ext>
            </a:extLst>
          </p:cNvPr>
          <p:cNvCxnSpPr/>
          <p:nvPr/>
        </p:nvCxnSpPr>
        <p:spPr>
          <a:xfrm>
            <a:off x="8020050" y="4836319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FB6D5908-B3F4-5FFF-8A9E-731E878ED639}"/>
              </a:ext>
            </a:extLst>
          </p:cNvPr>
          <p:cNvSpPr/>
          <p:nvPr/>
        </p:nvSpPr>
        <p:spPr>
          <a:xfrm>
            <a:off x="7710644" y="4850606"/>
            <a:ext cx="219074" cy="22383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6821C90C-74AA-375B-7306-7EB64F871C84}"/>
              </a:ext>
            </a:extLst>
          </p:cNvPr>
          <p:cNvSpPr/>
          <p:nvPr/>
        </p:nvSpPr>
        <p:spPr>
          <a:xfrm>
            <a:off x="6995957" y="4501356"/>
            <a:ext cx="219074" cy="223838"/>
          </a:xfrm>
          <a:prstGeom prst="mathMultiply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E3C9F2-3ED1-9A54-4C66-FE80238A1DC7}"/>
              </a:ext>
            </a:extLst>
          </p:cNvPr>
          <p:cNvCxnSpPr/>
          <p:nvPr/>
        </p:nvCxnSpPr>
        <p:spPr>
          <a:xfrm flipH="1" flipV="1">
            <a:off x="7193280" y="4447858"/>
            <a:ext cx="320040" cy="18161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346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32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6995956" y="4418012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69B74D-ACEF-5899-9523-0DDADD229B1E}"/>
              </a:ext>
            </a:extLst>
          </p:cNvPr>
          <p:cNvCxnSpPr/>
          <p:nvPr/>
        </p:nvCxnSpPr>
        <p:spPr>
          <a:xfrm>
            <a:off x="6599237" y="4163695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384CBD-738E-8D39-DFD3-A49D06A78333}"/>
              </a:ext>
            </a:extLst>
          </p:cNvPr>
          <p:cNvCxnSpPr/>
          <p:nvPr/>
        </p:nvCxnSpPr>
        <p:spPr>
          <a:xfrm>
            <a:off x="7581900" y="4696619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CA6C5D8-EBBF-5C1F-9E7B-8D077318DC80}"/>
              </a:ext>
            </a:extLst>
          </p:cNvPr>
          <p:cNvCxnSpPr/>
          <p:nvPr/>
        </p:nvCxnSpPr>
        <p:spPr>
          <a:xfrm flipH="1" flipV="1">
            <a:off x="7193280" y="4447858"/>
            <a:ext cx="320040" cy="18161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315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6566378" y="4179869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69B74D-ACEF-5899-9523-0DDADD229B1E}"/>
              </a:ext>
            </a:extLst>
          </p:cNvPr>
          <p:cNvCxnSpPr/>
          <p:nvPr/>
        </p:nvCxnSpPr>
        <p:spPr>
          <a:xfrm>
            <a:off x="6155371" y="3878262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384CBD-738E-8D39-DFD3-A49D06A78333}"/>
              </a:ext>
            </a:extLst>
          </p:cNvPr>
          <p:cNvCxnSpPr/>
          <p:nvPr/>
        </p:nvCxnSpPr>
        <p:spPr>
          <a:xfrm>
            <a:off x="7157085" y="4494195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CA6C5D8-EBBF-5C1F-9E7B-8D077318DC80}"/>
              </a:ext>
            </a:extLst>
          </p:cNvPr>
          <p:cNvCxnSpPr/>
          <p:nvPr/>
        </p:nvCxnSpPr>
        <p:spPr>
          <a:xfrm flipH="1" flipV="1">
            <a:off x="6785453" y="4225924"/>
            <a:ext cx="320040" cy="18161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49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34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6247290" y="3994577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69B74D-ACEF-5899-9523-0DDADD229B1E}"/>
              </a:ext>
            </a:extLst>
          </p:cNvPr>
          <p:cNvCxnSpPr/>
          <p:nvPr/>
        </p:nvCxnSpPr>
        <p:spPr>
          <a:xfrm>
            <a:off x="5855334" y="3687762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384CBD-738E-8D39-DFD3-A49D06A78333}"/>
              </a:ext>
            </a:extLst>
          </p:cNvPr>
          <p:cNvCxnSpPr/>
          <p:nvPr/>
        </p:nvCxnSpPr>
        <p:spPr>
          <a:xfrm>
            <a:off x="6857048" y="4303695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CA6C5D8-EBBF-5C1F-9E7B-8D077318DC80}"/>
              </a:ext>
            </a:extLst>
          </p:cNvPr>
          <p:cNvCxnSpPr/>
          <p:nvPr/>
        </p:nvCxnSpPr>
        <p:spPr>
          <a:xfrm flipH="1" flipV="1">
            <a:off x="6406358" y="4008230"/>
            <a:ext cx="320040" cy="18161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312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35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5913915" y="3777883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69B74D-ACEF-5899-9523-0DDADD229B1E}"/>
              </a:ext>
            </a:extLst>
          </p:cNvPr>
          <p:cNvCxnSpPr/>
          <p:nvPr/>
        </p:nvCxnSpPr>
        <p:spPr>
          <a:xfrm>
            <a:off x="5519577" y="3443874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384CBD-738E-8D39-DFD3-A49D06A78333}"/>
              </a:ext>
            </a:extLst>
          </p:cNvPr>
          <p:cNvCxnSpPr/>
          <p:nvPr/>
        </p:nvCxnSpPr>
        <p:spPr>
          <a:xfrm>
            <a:off x="6514148" y="4125101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CA6C5D8-EBBF-5C1F-9E7B-8D077318DC80}"/>
              </a:ext>
            </a:extLst>
          </p:cNvPr>
          <p:cNvCxnSpPr>
            <a:cxnSpLocks/>
          </p:cNvCxnSpPr>
          <p:nvPr/>
        </p:nvCxnSpPr>
        <p:spPr>
          <a:xfrm flipH="1" flipV="1">
            <a:off x="6072983" y="3791536"/>
            <a:ext cx="334961" cy="22325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099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0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36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38BA077A-D9FF-6D54-097B-D9635C7D0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1" t="11877" r="15836" b="49965"/>
          <a:stretch/>
        </p:blipFill>
        <p:spPr>
          <a:xfrm>
            <a:off x="3680144" y="2185255"/>
            <a:ext cx="5273671" cy="4009170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E853A00-A8D1-30D8-EFF1-4BE42B58E6B9}"/>
              </a:ext>
            </a:extLst>
          </p:cNvPr>
          <p:cNvSpPr/>
          <p:nvPr/>
        </p:nvSpPr>
        <p:spPr>
          <a:xfrm>
            <a:off x="5601971" y="3542933"/>
            <a:ext cx="219075" cy="390525"/>
          </a:xfrm>
          <a:prstGeom prst="mathMultiply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69B74D-ACEF-5899-9523-0DDADD229B1E}"/>
              </a:ext>
            </a:extLst>
          </p:cNvPr>
          <p:cNvCxnSpPr/>
          <p:nvPr/>
        </p:nvCxnSpPr>
        <p:spPr>
          <a:xfrm>
            <a:off x="5207633" y="3195271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384CBD-738E-8D39-DFD3-A49D06A78333}"/>
              </a:ext>
            </a:extLst>
          </p:cNvPr>
          <p:cNvCxnSpPr/>
          <p:nvPr/>
        </p:nvCxnSpPr>
        <p:spPr>
          <a:xfrm>
            <a:off x="6199823" y="3906819"/>
            <a:ext cx="0" cy="347662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CA6C5D8-EBBF-5C1F-9E7B-8D077318DC80}"/>
              </a:ext>
            </a:extLst>
          </p:cNvPr>
          <p:cNvCxnSpPr>
            <a:cxnSpLocks/>
          </p:cNvCxnSpPr>
          <p:nvPr/>
        </p:nvCxnSpPr>
        <p:spPr>
          <a:xfrm flipH="1" flipV="1">
            <a:off x="5761039" y="3556586"/>
            <a:ext cx="334961" cy="22325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5754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936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r>
              <a:rPr lang="pl-PL" dirty="0"/>
              <a:t> - </a:t>
            </a:r>
            <a:r>
              <a:rPr lang="pl-PL" dirty="0" err="1"/>
              <a:t>example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37</a:t>
            </a:fld>
            <a:endParaRPr lang="en-US"/>
          </a:p>
        </p:txBody>
      </p:sp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00357C34-D279-27FE-849A-65255694B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928" y="1961924"/>
            <a:ext cx="6739657" cy="44931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E097E6-9DB7-36F8-FEF4-5D854C8C2884}"/>
              </a:ext>
            </a:extLst>
          </p:cNvPr>
          <p:cNvSpPr/>
          <p:nvPr/>
        </p:nvSpPr>
        <p:spPr>
          <a:xfrm>
            <a:off x="6221729" y="2468291"/>
            <a:ext cx="2188845" cy="174018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3EEE474-EB2F-02C6-1A8B-28B110968E54}"/>
              </a:ext>
            </a:extLst>
          </p:cNvPr>
          <p:cNvSpPr/>
          <p:nvPr/>
        </p:nvSpPr>
        <p:spPr>
          <a:xfrm>
            <a:off x="5970272" y="2528888"/>
            <a:ext cx="2040253" cy="1138237"/>
          </a:xfrm>
          <a:custGeom>
            <a:avLst/>
            <a:gdLst>
              <a:gd name="connsiteX0" fmla="*/ 2038350 w 2038350"/>
              <a:gd name="connsiteY0" fmla="*/ 1123950 h 1123950"/>
              <a:gd name="connsiteX1" fmla="*/ 1104900 w 2038350"/>
              <a:gd name="connsiteY1" fmla="*/ 571500 h 1123950"/>
              <a:gd name="connsiteX2" fmla="*/ 485775 w 2038350"/>
              <a:gd name="connsiteY2" fmla="*/ 152400 h 1123950"/>
              <a:gd name="connsiteX3" fmla="*/ 0 w 2038350"/>
              <a:gd name="connsiteY3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1123950">
                <a:moveTo>
                  <a:pt x="2038350" y="1123950"/>
                </a:moveTo>
                <a:cubicBezTo>
                  <a:pt x="1701006" y="928687"/>
                  <a:pt x="1363663" y="733425"/>
                  <a:pt x="1104900" y="571500"/>
                </a:cubicBezTo>
                <a:cubicBezTo>
                  <a:pt x="846137" y="409575"/>
                  <a:pt x="669925" y="247650"/>
                  <a:pt x="485775" y="152400"/>
                </a:cubicBezTo>
                <a:cubicBezTo>
                  <a:pt x="301625" y="57150"/>
                  <a:pt x="150812" y="28575"/>
                  <a:pt x="0" y="0"/>
                </a:cubicBezTo>
              </a:path>
            </a:pathLst>
          </a:custGeom>
          <a:noFill/>
          <a:ln w="28575"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030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4628"/>
            <a:ext cx="10647784" cy="3831722"/>
          </a:xfrm>
        </p:spPr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b="1" dirty="0" err="1"/>
              <a:t>rational</a:t>
            </a:r>
            <a:r>
              <a:rPr lang="pl-PL" dirty="0"/>
              <a:t> - in a </a:t>
            </a:r>
            <a:r>
              <a:rPr lang="pl-PL" dirty="0" err="1"/>
              <a:t>stationary</a:t>
            </a:r>
            <a:r>
              <a:rPr lang="pl-PL" dirty="0"/>
              <a:t> environment, 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converge</a:t>
            </a:r>
            <a:r>
              <a:rPr lang="pl-PL" dirty="0"/>
              <a:t> to a </a:t>
            </a:r>
            <a:r>
              <a:rPr lang="pl-PL" dirty="0" err="1"/>
              <a:t>local</a:t>
            </a:r>
            <a:r>
              <a:rPr lang="pl-PL" dirty="0"/>
              <a:t> </a:t>
            </a:r>
            <a:r>
              <a:rPr lang="pl-PL" dirty="0" err="1"/>
              <a:t>maximiser</a:t>
            </a:r>
            <a:r>
              <a:rPr lang="pl-PL" dirty="0"/>
              <a:t>.</a:t>
            </a:r>
          </a:p>
          <a:p>
            <a:pPr marL="0" indent="0">
              <a:buNone/>
            </a:pPr>
            <a:br>
              <a:rPr lang="pl-PL" dirty="0"/>
            </a:b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938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4628"/>
            <a:ext cx="10647784" cy="3831722"/>
          </a:xfrm>
        </p:spPr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b="1" dirty="0" err="1"/>
              <a:t>rational</a:t>
            </a:r>
            <a:r>
              <a:rPr lang="pl-PL" dirty="0"/>
              <a:t> - in a </a:t>
            </a:r>
            <a:r>
              <a:rPr lang="pl-PL" dirty="0" err="1"/>
              <a:t>stationary</a:t>
            </a:r>
            <a:r>
              <a:rPr lang="pl-PL" dirty="0"/>
              <a:t> environment, 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converge</a:t>
            </a:r>
            <a:r>
              <a:rPr lang="pl-PL" dirty="0"/>
              <a:t> to a </a:t>
            </a:r>
            <a:r>
              <a:rPr lang="pl-PL" dirty="0" err="1"/>
              <a:t>local</a:t>
            </a:r>
            <a:r>
              <a:rPr lang="pl-PL" dirty="0"/>
              <a:t> </a:t>
            </a:r>
            <a:r>
              <a:rPr lang="pl-PL" dirty="0" err="1"/>
              <a:t>maximiser</a:t>
            </a:r>
            <a:r>
              <a:rPr lang="pl-PL" dirty="0"/>
              <a:t>.</a:t>
            </a:r>
          </a:p>
          <a:p>
            <a:r>
              <a:rPr lang="pl-PL" dirty="0"/>
              <a:t>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results</a:t>
            </a:r>
            <a:r>
              <a:rPr lang="pl-PL" dirty="0"/>
              <a:t> in </a:t>
            </a:r>
            <a:r>
              <a:rPr lang="pl-PL" b="1" dirty="0"/>
              <a:t>small </a:t>
            </a:r>
            <a:r>
              <a:rPr lang="pl-PL" b="1" dirty="0" err="1"/>
              <a:t>price</a:t>
            </a:r>
            <a:r>
              <a:rPr lang="pl-PL" b="1" dirty="0"/>
              <a:t> </a:t>
            </a:r>
            <a:r>
              <a:rPr lang="pl-PL" b="1" dirty="0" err="1"/>
              <a:t>variations</a:t>
            </a:r>
            <a:r>
              <a:rPr lang="pl-PL" dirty="0"/>
              <a:t>.</a:t>
            </a:r>
            <a:br>
              <a:rPr lang="pl-PL" dirty="0"/>
            </a:b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6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Algorithm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4628"/>
            <a:ext cx="10647784" cy="3831722"/>
          </a:xfrm>
        </p:spPr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b="1" dirty="0" err="1"/>
              <a:t>rational</a:t>
            </a:r>
            <a:r>
              <a:rPr lang="pl-PL" dirty="0"/>
              <a:t> - in a </a:t>
            </a:r>
            <a:r>
              <a:rPr lang="pl-PL" dirty="0" err="1"/>
              <a:t>stationary</a:t>
            </a:r>
            <a:r>
              <a:rPr lang="pl-PL" dirty="0"/>
              <a:t> environment, 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converge</a:t>
            </a:r>
            <a:r>
              <a:rPr lang="pl-PL" dirty="0"/>
              <a:t> to a </a:t>
            </a:r>
            <a:r>
              <a:rPr lang="pl-PL" dirty="0" err="1"/>
              <a:t>local</a:t>
            </a:r>
            <a:r>
              <a:rPr lang="pl-PL" dirty="0"/>
              <a:t> </a:t>
            </a:r>
            <a:r>
              <a:rPr lang="pl-PL" dirty="0" err="1"/>
              <a:t>maximiser</a:t>
            </a:r>
            <a:r>
              <a:rPr lang="pl-PL" dirty="0"/>
              <a:t>.</a:t>
            </a:r>
          </a:p>
          <a:p>
            <a:r>
              <a:rPr lang="pl-PL" dirty="0"/>
              <a:t>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dirty="0" err="1"/>
              <a:t>results</a:t>
            </a:r>
            <a:r>
              <a:rPr lang="pl-PL" dirty="0"/>
              <a:t> in </a:t>
            </a:r>
            <a:r>
              <a:rPr lang="pl-PL" b="1" dirty="0"/>
              <a:t>small </a:t>
            </a:r>
            <a:r>
              <a:rPr lang="pl-PL" b="1" dirty="0" err="1"/>
              <a:t>price</a:t>
            </a:r>
            <a:r>
              <a:rPr lang="pl-PL" b="1" dirty="0"/>
              <a:t> </a:t>
            </a:r>
            <a:r>
              <a:rPr lang="pl-PL" b="1" dirty="0" err="1"/>
              <a:t>variations</a:t>
            </a:r>
            <a:r>
              <a:rPr lang="pl-PL" dirty="0"/>
              <a:t>.</a:t>
            </a:r>
          </a:p>
          <a:p>
            <a:r>
              <a:rPr lang="pl-PL" dirty="0"/>
              <a:t>The </a:t>
            </a:r>
            <a:r>
              <a:rPr lang="pl-PL" dirty="0" err="1"/>
              <a:t>algorithm</a:t>
            </a:r>
            <a:r>
              <a:rPr lang="pl-PL" dirty="0"/>
              <a:t> </a:t>
            </a:r>
            <a:r>
              <a:rPr lang="pl-PL" b="1" dirty="0" err="1"/>
              <a:t>adapts</a:t>
            </a:r>
            <a:r>
              <a:rPr lang="pl-PL" dirty="0"/>
              <a:t> to </a:t>
            </a:r>
            <a:r>
              <a:rPr lang="pl-PL" dirty="0" err="1"/>
              <a:t>changes</a:t>
            </a:r>
            <a:r>
              <a:rPr lang="pl-PL" dirty="0"/>
              <a:t> in the environment.</a:t>
            </a:r>
            <a:br>
              <a:rPr lang="pl-PL" dirty="0"/>
            </a:b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647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Results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25679B-F31F-8F3E-4282-8008279AA2E6}"/>
                  </a:ext>
                </a:extLst>
              </p:cNvPr>
              <p:cNvSpPr txBox="1"/>
              <p:nvPr/>
            </p:nvSpPr>
            <p:spPr>
              <a:xfrm>
                <a:off x="749809" y="2775900"/>
                <a:ext cx="4197095" cy="130022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400" dirty="0"/>
                  <a:t>Normalised </a:t>
                </a:r>
                <a:r>
                  <a:rPr lang="pl-PL" sz="2400" dirty="0" err="1"/>
                  <a:t>reward</a:t>
                </a:r>
                <a:r>
                  <a:rPr lang="pl-PL" sz="2400" dirty="0"/>
                  <a:t> per step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pl-PL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pl-PL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𝑁𝑎𝑠h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𝑃𝑎𝑟𝑒𝑡𝑜</m:t>
                              </m:r>
                            </m:sub>
                          </m:sSub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𝑁𝑎𝑠h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25679B-F31F-8F3E-4282-8008279AA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09" y="2775900"/>
                <a:ext cx="4197095" cy="1300228"/>
              </a:xfrm>
              <a:prstGeom prst="rect">
                <a:avLst/>
              </a:prstGeom>
              <a:blipFill>
                <a:blip r:embed="rId4"/>
                <a:stretch>
                  <a:fillRect l="-2026" t="-138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F471210-CD85-E268-7F03-042453DCA9D3}"/>
                  </a:ext>
                </a:extLst>
              </p:cNvPr>
              <p:cNvSpPr txBox="1"/>
              <p:nvPr/>
            </p:nvSpPr>
            <p:spPr>
              <a:xfrm>
                <a:off x="5508932" y="2381285"/>
                <a:ext cx="5933259" cy="205633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400" dirty="0"/>
                  <a:t>Percentage </a:t>
                </a:r>
                <a:r>
                  <a:rPr lang="pl-PL" sz="2400" dirty="0" err="1"/>
                  <a:t>increase</a:t>
                </a:r>
                <a:r>
                  <a:rPr lang="pl-PL" sz="2400" dirty="0"/>
                  <a:t> of </a:t>
                </a:r>
                <a:r>
                  <a:rPr lang="pl-PL" sz="2400" dirty="0" err="1"/>
                  <a:t>margin</a:t>
                </a:r>
                <a:r>
                  <a:rPr lang="pl-PL" sz="2400" dirty="0"/>
                  <a:t> w.r.t. </a:t>
                </a:r>
                <a:r>
                  <a:rPr lang="pl-PL" sz="2400" dirty="0" err="1"/>
                  <a:t>Nash</a:t>
                </a:r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endParaRPr lang="pl-PL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𝑁𝑎𝑠h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pl-PL" sz="2400" b="0" i="1" smtClean="0">
                                  <a:latin typeface="Cambria Math" panose="02040503050406030204" pitchFamily="18" charset="0"/>
                                </a:rPr>
                                <m:t>𝑁𝑎𝑠h</m:t>
                              </m:r>
                            </m:sub>
                          </m:sSub>
                        </m:den>
                      </m:f>
                      <m:r>
                        <a:rPr lang="pl-PL" sz="2400" b="0" i="1" smtClean="0">
                          <a:latin typeface="Cambria Math" panose="02040503050406030204" pitchFamily="18" charset="0"/>
                        </a:rPr>
                        <m:t>⋅100%,</m:t>
                      </m:r>
                    </m:oMath>
                  </m:oMathPara>
                </a14:m>
                <a:endParaRPr lang="pl-PL" sz="2400" b="0" dirty="0"/>
              </a:p>
              <a:p>
                <a:r>
                  <a:rPr lang="pl-PL" sz="2400" dirty="0" err="1"/>
                  <a:t>where</a:t>
                </a:r>
                <a:endParaRPr lang="pl-PL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sz="2400" b="0" i="1" smtClean="0">
                          <a:latin typeface="Cambria Math" panose="02040503050406030204" pitchFamily="18" charset="0"/>
                        </a:rPr>
                        <m:t>≔</m:t>
                      </m:r>
                      <m:sSubSup>
                        <m:sSubSupPr>
                          <m:ctrlPr>
                            <a:rPr lang="pl-PL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pl-PL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l-P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l-P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pl-PL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F471210-CD85-E268-7F03-042453DCA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932" y="2381285"/>
                <a:ext cx="5933259" cy="2056332"/>
              </a:xfrm>
              <a:prstGeom prst="rect">
                <a:avLst/>
              </a:prstGeom>
              <a:blipFill>
                <a:blip r:embed="rId5"/>
                <a:stretch>
                  <a:fillRect l="-1538" t="-885" b="-118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44EBE4-31C2-1030-46EB-3DB06FA147DC}"/>
                  </a:ext>
                </a:extLst>
              </p:cNvPr>
              <p:cNvSpPr txBox="1"/>
              <p:nvPr/>
            </p:nvSpPr>
            <p:spPr>
              <a:xfrm>
                <a:off x="562666" y="4947671"/>
                <a:ext cx="457138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𝑁𝑎𝑠h</m:t>
                        </m:r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pl-PL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pl-PL" sz="2800" b="0" dirty="0"/>
                  <a:t>- </a:t>
                </a:r>
                <a:r>
                  <a:rPr lang="pl-PL" sz="2800" b="0" dirty="0" err="1"/>
                  <a:t>Nash</a:t>
                </a:r>
                <a:r>
                  <a:rPr lang="pl-PL" sz="2800" b="0" dirty="0"/>
                  <a:t> </a:t>
                </a:r>
                <a:r>
                  <a:rPr lang="pl-PL" sz="2800" b="0" dirty="0" err="1"/>
                  <a:t>payoff</a:t>
                </a:r>
                <a:endParaRPr lang="pl-PL" sz="28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𝑃𝑎𝑟𝑒𝑡𝑜</m:t>
                        </m:r>
                      </m:sub>
                    </m:sSub>
                  </m:oMath>
                </a14:m>
                <a:r>
                  <a:rPr lang="pl-PL" sz="2800" dirty="0"/>
                  <a:t> - </a:t>
                </a:r>
                <a:r>
                  <a:rPr lang="pl-PL" sz="2800" dirty="0" err="1"/>
                  <a:t>monopolistic</a:t>
                </a:r>
                <a:r>
                  <a:rPr lang="pl-PL" sz="2800" dirty="0"/>
                  <a:t> </a:t>
                </a:r>
                <a:r>
                  <a:rPr lang="pl-PL" sz="2800" dirty="0" err="1"/>
                  <a:t>payoff</a:t>
                </a:r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44EBE4-31C2-1030-46EB-3DB06FA147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66" y="4947671"/>
                <a:ext cx="4571380" cy="954107"/>
              </a:xfrm>
              <a:prstGeom prst="rect">
                <a:avLst/>
              </a:prstGeom>
              <a:blipFill>
                <a:blip r:embed="rId6"/>
                <a:stretch>
                  <a:fillRect t="-7051" r="-1600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3D8196-7188-0029-5D43-B08306EC350E}"/>
                  </a:ext>
                </a:extLst>
              </p:cNvPr>
              <p:cNvSpPr txBox="1"/>
              <p:nvPr/>
            </p:nvSpPr>
            <p:spPr>
              <a:xfrm>
                <a:off x="6823474" y="4940714"/>
                <a:ext cx="3304174" cy="9680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𝑁𝑎𝑠h</m:t>
                        </m:r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pl-PL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pl-PL" sz="2800" b="0" dirty="0"/>
                  <a:t>- </a:t>
                </a:r>
                <a:r>
                  <a:rPr lang="pl-PL" sz="2800" b="0" dirty="0" err="1"/>
                  <a:t>Nash</a:t>
                </a:r>
                <a:r>
                  <a:rPr lang="pl-PL" sz="2800" b="0" dirty="0"/>
                  <a:t> </a:t>
                </a:r>
                <a:r>
                  <a:rPr lang="pl-PL" sz="2800" b="0" dirty="0" err="1"/>
                  <a:t>margin</a:t>
                </a:r>
                <a:endParaRPr lang="pl-PL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pl-PL" sz="2800" b="0" i="1" smtClean="0">
                              <a:latin typeface="Cambria Math" panose="02040503050406030204" pitchFamily="18" charset="0"/>
                            </a:rPr>
                            <m:t>𝑁𝑎𝑠h</m:t>
                          </m:r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pl-PL" sz="2800" b="0" i="1" smtClean="0">
                              <a:latin typeface="Cambria Math" panose="02040503050406030204" pitchFamily="18" charset="0"/>
                            </a:rPr>
                            <m:t>𝑁𝑎𝑠h</m:t>
                          </m:r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3D8196-7188-0029-5D43-B08306EC3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474" y="4940714"/>
                <a:ext cx="3304174" cy="968022"/>
              </a:xfrm>
              <a:prstGeom prst="rect">
                <a:avLst/>
              </a:prstGeom>
              <a:blipFill>
                <a:blip r:embed="rId7"/>
                <a:stretch>
                  <a:fillRect t="-6289" r="-2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11762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2980"/>
            <a:ext cx="10515600" cy="1325563"/>
          </a:xfrm>
        </p:spPr>
        <p:txBody>
          <a:bodyPr/>
          <a:lstStyle/>
          <a:p>
            <a:r>
              <a:rPr lang="pl-PL" dirty="0" err="1"/>
              <a:t>Results</a:t>
            </a:r>
            <a:r>
              <a:rPr lang="pl-PL" dirty="0"/>
              <a:t> - </a:t>
            </a:r>
            <a:r>
              <a:rPr lang="pl-PL" dirty="0" err="1"/>
              <a:t>baseline</a:t>
            </a:r>
            <a:r>
              <a:rPr lang="pl-PL" dirty="0"/>
              <a:t> </a:t>
            </a:r>
            <a:r>
              <a:rPr lang="pl-PL" dirty="0" err="1"/>
              <a:t>simulation</a:t>
            </a:r>
            <a:r>
              <a:rPr lang="pl-PL" dirty="0"/>
              <a:t> </a:t>
            </a:r>
            <a:r>
              <a:rPr lang="pl-PL" dirty="0" err="1"/>
              <a:t>parameters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9B3C23-69EA-669E-021E-66848F0CC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804" y="2175807"/>
            <a:ext cx="9674352" cy="33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231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45" y="506787"/>
            <a:ext cx="10515600" cy="1325563"/>
          </a:xfrm>
        </p:spPr>
        <p:txBody>
          <a:bodyPr/>
          <a:lstStyle/>
          <a:p>
            <a:r>
              <a:rPr lang="pl-PL" dirty="0" err="1"/>
              <a:t>Baseline</a:t>
            </a:r>
            <a:r>
              <a:rPr lang="pl-PL" dirty="0"/>
              <a:t> 3-agent </a:t>
            </a:r>
            <a:r>
              <a:rPr lang="pl-PL" dirty="0" err="1"/>
              <a:t>simulation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311C01-1E05-CEB7-BD05-DCB68C32A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26154"/>
            <a:ext cx="8378615" cy="533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16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787"/>
            <a:ext cx="10515600" cy="1325563"/>
          </a:xfrm>
        </p:spPr>
        <p:txBody>
          <a:bodyPr/>
          <a:lstStyle/>
          <a:p>
            <a:r>
              <a:rPr lang="pl-PL" dirty="0" err="1"/>
              <a:t>Baseline</a:t>
            </a:r>
            <a:r>
              <a:rPr lang="pl-PL" dirty="0"/>
              <a:t> 3-agent </a:t>
            </a:r>
            <a:r>
              <a:rPr lang="pl-PL" dirty="0" err="1"/>
              <a:t>simulation</a:t>
            </a:r>
            <a:r>
              <a:rPr lang="pl-PL" dirty="0"/>
              <a:t> with </a:t>
            </a:r>
            <a:r>
              <a:rPr lang="pl-PL" dirty="0" err="1"/>
              <a:t>delay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361D09-8CAD-48A5-B48A-89393D9D0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292" y="1560034"/>
            <a:ext cx="8325375" cy="529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74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Results</a:t>
            </a:r>
            <a:r>
              <a:rPr lang="pl-PL" dirty="0"/>
              <a:t> - </a:t>
            </a:r>
            <a:r>
              <a:rPr lang="pl-PL" dirty="0" err="1"/>
              <a:t>Sensitivity</a:t>
            </a:r>
            <a:r>
              <a:rPr lang="pl-PL" dirty="0"/>
              <a:t>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404407"/>
                <a:ext cx="10515600" cy="3831722"/>
              </a:xfrm>
            </p:spPr>
            <p:txBody>
              <a:bodyPr/>
              <a:lstStyle/>
              <a:p>
                <a:r>
                  <a:rPr lang="pl-PL" sz="3200" dirty="0"/>
                  <a:t>Starting with the </a:t>
                </a:r>
                <a:r>
                  <a:rPr lang="pl-PL" sz="3200" dirty="0" err="1"/>
                  <a:t>baseline</a:t>
                </a:r>
                <a:r>
                  <a:rPr lang="pl-PL" sz="3200" dirty="0"/>
                  <a:t> </a:t>
                </a:r>
                <a:r>
                  <a:rPr lang="pl-PL" sz="3200" dirty="0" err="1"/>
                  <a:t>simulation</a:t>
                </a:r>
                <a:r>
                  <a:rPr lang="pl-PL" sz="3200" dirty="0"/>
                  <a:t>, we </a:t>
                </a:r>
                <a:r>
                  <a:rPr lang="pl-PL" sz="3200" dirty="0" err="1"/>
                  <a:t>varied</a:t>
                </a:r>
                <a:r>
                  <a:rPr lang="pl-PL" sz="3200" dirty="0"/>
                  <a:t> the </a:t>
                </a:r>
                <a:r>
                  <a:rPr lang="pl-PL" sz="3200" dirty="0" err="1"/>
                  <a:t>parameters</a:t>
                </a:r>
                <a:r>
                  <a:rPr lang="pl-PL" sz="3200" dirty="0"/>
                  <a:t> of the environment </a:t>
                </a:r>
                <a:r>
                  <a:rPr lang="pl-PL" sz="3200" dirty="0" err="1"/>
                  <a:t>or</a:t>
                </a:r>
                <a:r>
                  <a:rPr lang="pl-PL" sz="3200" dirty="0"/>
                  <a:t> the </a:t>
                </a:r>
                <a:r>
                  <a:rPr lang="pl-PL" sz="3200" dirty="0" err="1"/>
                  <a:t>algorithms</a:t>
                </a:r>
                <a:r>
                  <a:rPr lang="pl-PL" sz="3200" dirty="0"/>
                  <a:t>:</a:t>
                </a:r>
              </a:p>
              <a:p>
                <a:pPr lvl="1"/>
                <a:r>
                  <a:rPr lang="pl-PL" sz="2800" dirty="0" err="1"/>
                  <a:t>Number</a:t>
                </a:r>
                <a:r>
                  <a:rPr lang="pl-PL" sz="2800" dirty="0"/>
                  <a:t> of </a:t>
                </a:r>
                <a:r>
                  <a:rPr lang="pl-PL" sz="2800" dirty="0" err="1"/>
                  <a:t>agents</a:t>
                </a:r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pl-PL" sz="2800" dirty="0"/>
                  <a:t>. </a:t>
                </a:r>
              </a:p>
              <a:p>
                <a:pPr lvl="1"/>
                <a:r>
                  <a:rPr lang="pl-PL" sz="2800" dirty="0" err="1"/>
                  <a:t>Demand</a:t>
                </a:r>
                <a:r>
                  <a:rPr lang="pl-PL" sz="2800" dirty="0"/>
                  <a:t> index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sz="2800" dirty="0"/>
                  <a:t> and the </a:t>
                </a:r>
                <a:r>
                  <a:rPr lang="pl-PL" sz="2800" dirty="0" err="1"/>
                  <a:t>substitution</a:t>
                </a:r>
                <a:r>
                  <a:rPr lang="pl-PL" sz="2800" dirty="0"/>
                  <a:t> index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pl-PL" sz="2800" dirty="0"/>
                  <a:t>. </a:t>
                </a:r>
              </a:p>
              <a:p>
                <a:pPr lvl="1"/>
                <a:r>
                  <a:rPr lang="pl-PL" sz="2800" dirty="0" err="1"/>
                  <a:t>Bandit</a:t>
                </a:r>
                <a:r>
                  <a:rPr lang="pl-PL" sz="2800" dirty="0"/>
                  <a:t> </a:t>
                </a:r>
                <a:r>
                  <a:rPr lang="pl-PL" sz="2800" dirty="0" err="1"/>
                  <a:t>memory</a:t>
                </a:r>
                <a:r>
                  <a:rPr lang="pl-PL" sz="2800" dirty="0"/>
                  <a:t> </a:t>
                </a:r>
                <a:r>
                  <a:rPr lang="pl-PL" sz="2800" dirty="0" err="1"/>
                  <a:t>size</a:t>
                </a:r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pl-PL" sz="2800" dirty="0"/>
                  <a:t>. </a:t>
                </a:r>
              </a:p>
              <a:p>
                <a:pPr lvl="1"/>
                <a:r>
                  <a:rPr lang="pl-PL" sz="2800" dirty="0"/>
                  <a:t>Exploration </a:t>
                </a:r>
                <a:r>
                  <a:rPr lang="pl-PL" sz="2800" dirty="0" err="1"/>
                  <a:t>rate</a:t>
                </a:r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pl-PL" sz="2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404407"/>
                <a:ext cx="10515600" cy="3831722"/>
              </a:xfrm>
              <a:blipFill>
                <a:blip r:embed="rId2"/>
                <a:stretch>
                  <a:fillRect l="-1333" t="-3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752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Results</a:t>
            </a:r>
            <a:r>
              <a:rPr lang="pl-PL" dirty="0"/>
              <a:t> - </a:t>
            </a:r>
            <a:r>
              <a:rPr lang="pl-PL" dirty="0" err="1"/>
              <a:t>Sensitivity</a:t>
            </a:r>
            <a:r>
              <a:rPr lang="pl-PL" dirty="0"/>
              <a:t>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404407"/>
                <a:ext cx="10515600" cy="3831722"/>
              </a:xfrm>
            </p:spPr>
            <p:txBody>
              <a:bodyPr/>
              <a:lstStyle/>
              <a:p>
                <a:r>
                  <a:rPr lang="pl-PL" sz="3200" dirty="0"/>
                  <a:t>Starting with the </a:t>
                </a:r>
                <a:r>
                  <a:rPr lang="pl-PL" sz="3200" dirty="0" err="1"/>
                  <a:t>baseline</a:t>
                </a:r>
                <a:r>
                  <a:rPr lang="pl-PL" sz="3200" dirty="0"/>
                  <a:t> </a:t>
                </a:r>
                <a:r>
                  <a:rPr lang="pl-PL" sz="3200" dirty="0" err="1"/>
                  <a:t>simulation</a:t>
                </a:r>
                <a:r>
                  <a:rPr lang="pl-PL" sz="3200" dirty="0"/>
                  <a:t>, we </a:t>
                </a:r>
                <a:r>
                  <a:rPr lang="pl-PL" sz="3200" dirty="0" err="1"/>
                  <a:t>varied</a:t>
                </a:r>
                <a:r>
                  <a:rPr lang="pl-PL" sz="3200" dirty="0"/>
                  <a:t> the </a:t>
                </a:r>
                <a:r>
                  <a:rPr lang="pl-PL" sz="3200" dirty="0" err="1"/>
                  <a:t>parameters</a:t>
                </a:r>
                <a:r>
                  <a:rPr lang="pl-PL" sz="3200" dirty="0"/>
                  <a:t> of the environment </a:t>
                </a:r>
                <a:r>
                  <a:rPr lang="pl-PL" sz="3200" dirty="0" err="1"/>
                  <a:t>or</a:t>
                </a:r>
                <a:r>
                  <a:rPr lang="pl-PL" sz="3200" dirty="0"/>
                  <a:t> the </a:t>
                </a:r>
                <a:r>
                  <a:rPr lang="pl-PL" sz="3200" dirty="0" err="1"/>
                  <a:t>algorithms</a:t>
                </a:r>
                <a:r>
                  <a:rPr lang="pl-PL" sz="3200" dirty="0"/>
                  <a:t>:</a:t>
                </a:r>
              </a:p>
              <a:p>
                <a:pPr lvl="1"/>
                <a:r>
                  <a:rPr lang="pl-PL" sz="2800" dirty="0" err="1"/>
                  <a:t>Number</a:t>
                </a:r>
                <a:r>
                  <a:rPr lang="pl-PL" sz="2800" dirty="0"/>
                  <a:t> of </a:t>
                </a:r>
                <a:r>
                  <a:rPr lang="pl-PL" sz="2800" dirty="0" err="1"/>
                  <a:t>agents</a:t>
                </a:r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pl-PL" sz="2800" dirty="0"/>
                  <a:t>. </a:t>
                </a:r>
              </a:p>
              <a:p>
                <a:pPr lvl="1"/>
                <a:r>
                  <a:rPr lang="pl-PL" sz="2800" dirty="0" err="1"/>
                  <a:t>Demand</a:t>
                </a:r>
                <a:r>
                  <a:rPr lang="pl-PL" sz="2800" dirty="0"/>
                  <a:t> index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l-PL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sz="2800" dirty="0"/>
                  <a:t> and the </a:t>
                </a:r>
                <a:r>
                  <a:rPr lang="pl-PL" sz="2800" dirty="0" err="1"/>
                  <a:t>substitution</a:t>
                </a:r>
                <a:r>
                  <a:rPr lang="pl-PL" sz="2800" dirty="0"/>
                  <a:t> index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pl-PL" sz="2800" dirty="0"/>
                  <a:t>. </a:t>
                </a:r>
              </a:p>
              <a:p>
                <a:pPr lvl="1"/>
                <a:r>
                  <a:rPr lang="pl-PL" sz="2800" dirty="0" err="1"/>
                  <a:t>Bandit</a:t>
                </a:r>
                <a:r>
                  <a:rPr lang="pl-PL" sz="2800" dirty="0"/>
                  <a:t> </a:t>
                </a:r>
                <a:r>
                  <a:rPr lang="pl-PL" sz="2800" dirty="0" err="1"/>
                  <a:t>memory</a:t>
                </a:r>
                <a:r>
                  <a:rPr lang="pl-PL" sz="2800" dirty="0"/>
                  <a:t> </a:t>
                </a:r>
                <a:r>
                  <a:rPr lang="pl-PL" sz="2800" dirty="0" err="1"/>
                  <a:t>size</a:t>
                </a:r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pl-PL" sz="2800" dirty="0"/>
                  <a:t>. </a:t>
                </a:r>
              </a:p>
              <a:p>
                <a:pPr lvl="1"/>
                <a:r>
                  <a:rPr lang="pl-PL" sz="2800" dirty="0"/>
                  <a:t>Exploration </a:t>
                </a:r>
                <a:r>
                  <a:rPr lang="pl-PL" sz="2800" dirty="0" err="1"/>
                  <a:t>rate</a:t>
                </a:r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pl-PL" sz="2800" dirty="0"/>
                  <a:t>.</a:t>
                </a:r>
              </a:p>
              <a:p>
                <a:r>
                  <a:rPr lang="pl-PL" sz="3200" dirty="0" err="1"/>
                  <a:t>Additionally</a:t>
                </a:r>
                <a:r>
                  <a:rPr lang="pl-PL" sz="3200" dirty="0"/>
                  <a:t>, we </a:t>
                </a:r>
                <a:r>
                  <a:rPr lang="pl-PL" sz="3200" dirty="0" err="1"/>
                  <a:t>analysed</a:t>
                </a:r>
                <a:r>
                  <a:rPr lang="pl-PL" sz="3200" dirty="0"/>
                  <a:t> </a:t>
                </a:r>
                <a:r>
                  <a:rPr lang="pl-PL" sz="3200" dirty="0" err="1"/>
                  <a:t>what</a:t>
                </a:r>
                <a:r>
                  <a:rPr lang="pl-PL" sz="3200" dirty="0"/>
                  <a:t> </a:t>
                </a:r>
                <a:r>
                  <a:rPr lang="pl-PL" sz="3200" dirty="0" err="1"/>
                  <a:t>happens</a:t>
                </a:r>
                <a:r>
                  <a:rPr lang="pl-PL" sz="3200" dirty="0"/>
                  <a:t> </a:t>
                </a:r>
                <a:r>
                  <a:rPr lang="pl-PL" sz="3200" dirty="0" err="1"/>
                  <a:t>when</a:t>
                </a:r>
                <a:r>
                  <a:rPr lang="pl-PL" sz="3200" dirty="0"/>
                  <a:t> we </a:t>
                </a:r>
                <a:r>
                  <a:rPr lang="pl-PL" sz="3200" dirty="0" err="1"/>
                  <a:t>add</a:t>
                </a:r>
                <a:r>
                  <a:rPr lang="pl-PL" sz="3200" dirty="0"/>
                  <a:t> </a:t>
                </a:r>
                <a:r>
                  <a:rPr lang="pl-PL" sz="3200" dirty="0" err="1"/>
                  <a:t>noise</a:t>
                </a:r>
                <a:r>
                  <a:rPr lang="pl-PL" sz="3200" dirty="0"/>
                  <a:t> to the </a:t>
                </a:r>
                <a:r>
                  <a:rPr lang="pl-PL" sz="3200" dirty="0" err="1"/>
                  <a:t>rewards</a:t>
                </a:r>
                <a:r>
                  <a:rPr lang="pl-PL" sz="3200" dirty="0"/>
                  <a:t>.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5C22FD-C5B7-071C-71CB-8C7B508882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404407"/>
                <a:ext cx="10515600" cy="3831722"/>
              </a:xfrm>
              <a:blipFill>
                <a:blip r:embed="rId2"/>
                <a:stretch>
                  <a:fillRect l="-1333" t="-3180" b="-36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21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81" y="1228894"/>
            <a:ext cx="11622022" cy="1275736"/>
          </a:xfrm>
        </p:spPr>
        <p:txBody>
          <a:bodyPr>
            <a:normAutofit/>
          </a:bodyPr>
          <a:lstStyle/>
          <a:p>
            <a:r>
              <a:rPr lang="pl-PL" sz="3200" dirty="0" err="1"/>
              <a:t>Increasing</a:t>
            </a:r>
            <a:r>
              <a:rPr lang="pl-PL" sz="3200" dirty="0"/>
              <a:t> the </a:t>
            </a:r>
            <a:r>
              <a:rPr lang="pl-PL" sz="3200" dirty="0" err="1"/>
              <a:t>number</a:t>
            </a:r>
            <a:r>
              <a:rPr lang="pl-PL" sz="3200" dirty="0"/>
              <a:t> of </a:t>
            </a:r>
            <a:r>
              <a:rPr lang="pl-PL" sz="3200" dirty="0" err="1"/>
              <a:t>agents</a:t>
            </a:r>
            <a:r>
              <a:rPr lang="pl-PL" sz="3200" dirty="0"/>
              <a:t> </a:t>
            </a:r>
            <a:r>
              <a:rPr lang="pl-PL" sz="3200" dirty="0" err="1"/>
              <a:t>does</a:t>
            </a:r>
            <a:r>
              <a:rPr lang="pl-PL" sz="3200" dirty="0"/>
              <a:t> not </a:t>
            </a:r>
            <a:r>
              <a:rPr lang="pl-PL" sz="3200" dirty="0" err="1"/>
              <a:t>prevent</a:t>
            </a:r>
            <a:r>
              <a:rPr lang="pl-PL" sz="3200" dirty="0"/>
              <a:t> the </a:t>
            </a:r>
            <a:r>
              <a:rPr lang="pl-PL" sz="3200" dirty="0" err="1"/>
              <a:t>pricing</a:t>
            </a:r>
            <a:r>
              <a:rPr lang="pl-PL" sz="3200" dirty="0"/>
              <a:t> </a:t>
            </a:r>
            <a:r>
              <a:rPr lang="pl-PL" sz="3200" dirty="0" err="1"/>
              <a:t>inefficiency</a:t>
            </a:r>
            <a:r>
              <a:rPr lang="pl-PL" sz="3200" dirty="0"/>
              <a:t> </a:t>
            </a:r>
            <a:r>
              <a:rPr lang="pl-PL" sz="3200" dirty="0" err="1"/>
              <a:t>due</a:t>
            </a:r>
            <a:r>
              <a:rPr lang="pl-PL" sz="3200" dirty="0"/>
              <a:t> to </a:t>
            </a:r>
            <a:r>
              <a:rPr lang="pl-PL" sz="3200" dirty="0" err="1"/>
              <a:t>transient</a:t>
            </a:r>
            <a:r>
              <a:rPr lang="pl-PL" sz="3200" dirty="0"/>
              <a:t> </a:t>
            </a:r>
            <a:r>
              <a:rPr lang="pl-PL" sz="3200" dirty="0" err="1"/>
              <a:t>demand</a:t>
            </a:r>
            <a:r>
              <a:rPr lang="pl-PL" sz="3200" dirty="0"/>
              <a:t> </a:t>
            </a:r>
            <a:r>
              <a:rPr lang="pl-PL" sz="3200" dirty="0" err="1"/>
              <a:t>response</a:t>
            </a:r>
            <a:r>
              <a:rPr lang="pl-PL" sz="3200" dirty="0"/>
              <a:t>.</a:t>
            </a:r>
            <a:endParaRPr lang="en-US" sz="32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C125BF-14D7-2E3B-3912-DF8660EA0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" y="2593718"/>
            <a:ext cx="10747248" cy="37626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C2E4AE-CD4E-1365-824E-26422A8C33E7}"/>
              </a:ext>
            </a:extLst>
          </p:cNvPr>
          <p:cNvSpPr/>
          <p:nvPr/>
        </p:nvSpPr>
        <p:spPr>
          <a:xfrm>
            <a:off x="8083296" y="2415541"/>
            <a:ext cx="3270504" cy="377494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950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DF5E93-8280-E7BB-A5D8-BF535D63DD6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078844"/>
                <a:ext cx="10515600" cy="1325563"/>
              </a:xfrm>
            </p:spPr>
            <p:txBody>
              <a:bodyPr>
                <a:normAutofit/>
              </a:bodyPr>
              <a:lstStyle/>
              <a:p>
                <a:r>
                  <a:rPr lang="pl-PL" sz="3600" dirty="0"/>
                  <a:t>Moderate </a:t>
                </a:r>
                <a:r>
                  <a:rPr lang="pl-PL" sz="3600" dirty="0" err="1"/>
                  <a:t>exploration</a:t>
                </a:r>
                <a:r>
                  <a:rPr lang="pl-PL" sz="3600" dirty="0"/>
                  <a:t> </a:t>
                </a:r>
                <a14:m>
                  <m:oMath xmlns:m="http://schemas.openxmlformats.org/officeDocument/2006/math">
                    <m:r>
                      <a:rPr lang="pl-PL" sz="36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pl-PL" sz="3600" dirty="0"/>
                  <a:t> </a:t>
                </a:r>
                <a:r>
                  <a:rPr lang="pl-PL" sz="3600" dirty="0" err="1"/>
                  <a:t>facilitates</a:t>
                </a:r>
                <a:r>
                  <a:rPr lang="pl-PL" sz="3600" dirty="0"/>
                  <a:t> pseudo-</a:t>
                </a:r>
                <a:r>
                  <a:rPr lang="pl-PL" sz="3600" dirty="0" err="1"/>
                  <a:t>collusion</a:t>
                </a:r>
                <a:r>
                  <a:rPr lang="pl-PL" sz="3600" dirty="0"/>
                  <a:t>.</a:t>
                </a:r>
                <a:endParaRPr lang="en-US" sz="36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DF5E93-8280-E7BB-A5D8-BF535D63DD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078844"/>
                <a:ext cx="10515600" cy="1325563"/>
              </a:xfrm>
              <a:blipFill>
                <a:blip r:embed="rId2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62FE1-3EA6-C2F2-73E4-9D894F53F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86" y="2922795"/>
            <a:ext cx="11333425" cy="19259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5FFA2F-24C0-29FF-FB9F-C1B4A68DE832}"/>
                  </a:ext>
                </a:extLst>
              </p:cNvPr>
              <p:cNvSpPr txBox="1"/>
              <p:nvPr/>
            </p:nvSpPr>
            <p:spPr>
              <a:xfrm>
                <a:off x="1866899" y="4848787"/>
                <a:ext cx="8458200" cy="5808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2400" dirty="0"/>
                  <a:t>Average </a:t>
                </a:r>
                <a:r>
                  <a:rPr lang="pl-PL" sz="2400" dirty="0" err="1"/>
                  <a:t>percentage</a:t>
                </a:r>
                <a:r>
                  <a:rPr lang="pl-PL" sz="2400" dirty="0"/>
                  <a:t> </a:t>
                </a:r>
                <a:r>
                  <a:rPr lang="pl-PL" sz="2400" dirty="0" err="1"/>
                  <a:t>increase</a:t>
                </a:r>
                <a:r>
                  <a:rPr lang="pl-PL" sz="2400" dirty="0"/>
                  <a:t> of </a:t>
                </a:r>
                <a:r>
                  <a:rPr lang="pl-PL" sz="2400" dirty="0" err="1"/>
                  <a:t>margin</a:t>
                </a:r>
                <a:r>
                  <a:rPr lang="pl-PL" sz="2400" dirty="0"/>
                  <a:t> w.r.t. </a:t>
                </a:r>
                <a:r>
                  <a:rPr lang="pl-PL" sz="2400" dirty="0" err="1"/>
                  <a:t>Nash</a:t>
                </a:r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Sup>
                          <m:sSubSupPr>
                            <m:ctrlP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bar>
                  </m:oMath>
                </a14:m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𝑠𝑡𝑑</m:t>
                    </m:r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pl-PL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pl-PL" sz="2400" dirty="0"/>
                  <a:t>)]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5FFA2F-24C0-29FF-FB9F-C1B4A68DE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899" y="4848787"/>
                <a:ext cx="8458200" cy="580865"/>
              </a:xfrm>
              <a:prstGeom prst="rect">
                <a:avLst/>
              </a:prstGeom>
              <a:blipFill>
                <a:blip r:embed="rId6"/>
                <a:stretch>
                  <a:fillRect l="-1081"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93510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4" y="1340101"/>
            <a:ext cx="11756571" cy="1325563"/>
          </a:xfrm>
        </p:spPr>
        <p:txBody>
          <a:bodyPr>
            <a:normAutofit/>
          </a:bodyPr>
          <a:lstStyle/>
          <a:p>
            <a:r>
              <a:rPr lang="pl-PL" sz="3600" dirty="0" err="1"/>
              <a:t>Increasing</a:t>
            </a:r>
            <a:r>
              <a:rPr lang="pl-PL" sz="3600" dirty="0"/>
              <a:t> </a:t>
            </a:r>
            <a:r>
              <a:rPr lang="pl-PL" sz="3600" dirty="0" err="1"/>
              <a:t>memory</a:t>
            </a:r>
            <a:r>
              <a:rPr lang="pl-PL" sz="3600" dirty="0"/>
              <a:t> </a:t>
            </a:r>
            <a:r>
              <a:rPr lang="pl-PL" sz="3600" dirty="0" err="1"/>
              <a:t>size</a:t>
            </a:r>
            <a:r>
              <a:rPr lang="pl-PL" sz="3600" dirty="0"/>
              <a:t> </a:t>
            </a:r>
            <a:r>
              <a:rPr lang="pl-PL" sz="3600" dirty="0" err="1"/>
              <a:t>alleviates</a:t>
            </a:r>
            <a:r>
              <a:rPr lang="pl-PL" sz="3600" dirty="0"/>
              <a:t> </a:t>
            </a:r>
            <a:r>
              <a:rPr lang="pl-PL" sz="3600" dirty="0" err="1"/>
              <a:t>effects</a:t>
            </a:r>
            <a:r>
              <a:rPr lang="pl-PL" sz="3600" dirty="0"/>
              <a:t> of </a:t>
            </a:r>
            <a:r>
              <a:rPr lang="pl-PL" sz="3600" dirty="0" err="1"/>
              <a:t>transient</a:t>
            </a:r>
            <a:r>
              <a:rPr lang="pl-PL" sz="3600" dirty="0"/>
              <a:t> </a:t>
            </a:r>
            <a:r>
              <a:rPr lang="pl-PL" sz="3600" dirty="0" err="1"/>
              <a:t>demad</a:t>
            </a:r>
            <a:r>
              <a:rPr lang="pl-PL" sz="3600" dirty="0"/>
              <a:t> </a:t>
            </a:r>
            <a:r>
              <a:rPr lang="pl-PL" sz="3600" dirty="0" err="1"/>
              <a:t>response</a:t>
            </a:r>
            <a:r>
              <a:rPr lang="pl-PL" sz="3600" dirty="0"/>
              <a:t> but </a:t>
            </a:r>
            <a:r>
              <a:rPr lang="pl-PL" sz="3600" dirty="0" err="1"/>
              <a:t>exacerbates</a:t>
            </a:r>
            <a:r>
              <a:rPr lang="pl-PL" sz="3600" dirty="0"/>
              <a:t> </a:t>
            </a:r>
            <a:r>
              <a:rPr lang="pl-PL" sz="3600" dirty="0" err="1"/>
              <a:t>collusion</a:t>
            </a:r>
            <a:r>
              <a:rPr lang="pl-PL" sz="3600" dirty="0"/>
              <a:t> in no </a:t>
            </a:r>
            <a:r>
              <a:rPr lang="pl-PL" sz="3600" dirty="0" err="1"/>
              <a:t>delay</a:t>
            </a:r>
            <a:r>
              <a:rPr lang="pl-PL" sz="3600" dirty="0"/>
              <a:t> </a:t>
            </a:r>
            <a:r>
              <a:rPr lang="pl-PL" sz="3600" dirty="0" err="1"/>
              <a:t>case</a:t>
            </a:r>
            <a:r>
              <a:rPr lang="pl-PL" sz="3600" dirty="0"/>
              <a:t>.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49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23B246-A2DD-4FCB-5679-F672AA83E789}"/>
                  </a:ext>
                </a:extLst>
              </p:cNvPr>
              <p:cNvSpPr txBox="1"/>
              <p:nvPr/>
            </p:nvSpPr>
            <p:spPr>
              <a:xfrm>
                <a:off x="1866899" y="4994387"/>
                <a:ext cx="8458200" cy="5808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2400" dirty="0"/>
                  <a:t>Average </a:t>
                </a:r>
                <a:r>
                  <a:rPr lang="pl-PL" sz="2400" dirty="0" err="1"/>
                  <a:t>percentage</a:t>
                </a:r>
                <a:r>
                  <a:rPr lang="pl-PL" sz="2400" dirty="0"/>
                  <a:t> </a:t>
                </a:r>
                <a:r>
                  <a:rPr lang="pl-PL" sz="2400" dirty="0" err="1"/>
                  <a:t>increase</a:t>
                </a:r>
                <a:r>
                  <a:rPr lang="pl-PL" sz="2400" dirty="0"/>
                  <a:t> of </a:t>
                </a:r>
                <a:r>
                  <a:rPr lang="pl-PL" sz="2400" dirty="0" err="1"/>
                  <a:t>margin</a:t>
                </a:r>
                <a:r>
                  <a:rPr lang="pl-PL" sz="2400" dirty="0"/>
                  <a:t> w.r.t. </a:t>
                </a:r>
                <a:r>
                  <a:rPr lang="pl-PL" sz="2400" dirty="0" err="1"/>
                  <a:t>Nash</a:t>
                </a:r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Sup>
                          <m:sSubSupPr>
                            <m:ctrlP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bar>
                  </m:oMath>
                </a14:m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𝑠𝑡𝑑</m:t>
                    </m:r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pl-PL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pl-PL" sz="2400" dirty="0"/>
                  <a:t>)]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23B246-A2DD-4FCB-5679-F672AA83E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899" y="4994387"/>
                <a:ext cx="8458200" cy="580865"/>
              </a:xfrm>
              <a:prstGeom prst="rect">
                <a:avLst/>
              </a:prstGeom>
              <a:blipFill>
                <a:blip r:embed="rId4"/>
                <a:stretch>
                  <a:fillRect l="-1081"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CD56ECA4-02D4-65D2-2AAF-B9EBC8282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85" y="3201867"/>
            <a:ext cx="11746674" cy="188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436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41" y="920577"/>
            <a:ext cx="11756571" cy="1325563"/>
          </a:xfrm>
        </p:spPr>
        <p:txBody>
          <a:bodyPr>
            <a:normAutofit/>
          </a:bodyPr>
          <a:lstStyle/>
          <a:p>
            <a:r>
              <a:rPr lang="pl-PL" sz="3600" dirty="0" err="1"/>
              <a:t>Noise</a:t>
            </a:r>
            <a:r>
              <a:rPr lang="pl-PL" sz="3600" dirty="0"/>
              <a:t> </a:t>
            </a:r>
            <a:r>
              <a:rPr lang="pl-PL" sz="3600" dirty="0" err="1"/>
              <a:t>decreases</a:t>
            </a:r>
            <a:r>
              <a:rPr lang="pl-PL" sz="3600" dirty="0"/>
              <a:t> </a:t>
            </a:r>
            <a:r>
              <a:rPr lang="pl-PL" sz="3600" dirty="0" err="1"/>
              <a:t>pricing</a:t>
            </a:r>
            <a:r>
              <a:rPr lang="pl-PL" sz="3600" dirty="0"/>
              <a:t> </a:t>
            </a:r>
            <a:r>
              <a:rPr lang="pl-PL" sz="3600" dirty="0" err="1"/>
              <a:t>inefficiency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23B246-A2DD-4FCB-5679-F672AA83E789}"/>
                  </a:ext>
                </a:extLst>
              </p:cNvPr>
              <p:cNvSpPr txBox="1"/>
              <p:nvPr/>
            </p:nvSpPr>
            <p:spPr>
              <a:xfrm>
                <a:off x="1866900" y="5646990"/>
                <a:ext cx="8458200" cy="5808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2400" dirty="0"/>
                  <a:t>Average </a:t>
                </a:r>
                <a:r>
                  <a:rPr lang="pl-PL" sz="2400" dirty="0" err="1"/>
                  <a:t>percentage</a:t>
                </a:r>
                <a:r>
                  <a:rPr lang="pl-PL" sz="2400" dirty="0"/>
                  <a:t> </a:t>
                </a:r>
                <a:r>
                  <a:rPr lang="pl-PL" sz="2400" dirty="0" err="1"/>
                  <a:t>increase</a:t>
                </a:r>
                <a:r>
                  <a:rPr lang="pl-PL" sz="2400" dirty="0"/>
                  <a:t> of </a:t>
                </a:r>
                <a:r>
                  <a:rPr lang="pl-PL" sz="2400" dirty="0" err="1"/>
                  <a:t>margin</a:t>
                </a:r>
                <a:r>
                  <a:rPr lang="pl-PL" sz="2400" dirty="0"/>
                  <a:t> w.r.t. </a:t>
                </a:r>
                <a:r>
                  <a:rPr lang="pl-PL" sz="2400" dirty="0" err="1"/>
                  <a:t>Nash</a:t>
                </a:r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l-PL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Sup>
                          <m:sSubSupPr>
                            <m:ctrlP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pl-PL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bar>
                  </m:oMath>
                </a14:m>
                <a:r>
                  <a:rPr lang="pl-PL" sz="2400" dirty="0"/>
                  <a:t> </a:t>
                </a:r>
                <a14:m>
                  <m:oMath xmlns:m="http://schemas.openxmlformats.org/officeDocument/2006/math"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𝑠𝑡𝑑</m:t>
                    </m:r>
                    <m:r>
                      <a:rPr lang="pl-PL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pl-PL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pl-PL" sz="2400" dirty="0"/>
                  <a:t>)]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23B246-A2DD-4FCB-5679-F672AA83E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5646990"/>
                <a:ext cx="8458200" cy="580865"/>
              </a:xfrm>
              <a:prstGeom prst="rect">
                <a:avLst/>
              </a:prstGeom>
              <a:blipFill>
                <a:blip r:embed="rId4"/>
                <a:stretch>
                  <a:fillRect l="-1081"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FC8C13B-D037-A479-E97D-CE2BD51E7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3919836"/>
            <a:ext cx="11658600" cy="18346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8F8F1C-32EF-EFC3-4D96-686B6C444665}"/>
                  </a:ext>
                </a:extLst>
              </p:cNvPr>
              <p:cNvSpPr txBox="1"/>
              <p:nvPr/>
            </p:nvSpPr>
            <p:spPr>
              <a:xfrm>
                <a:off x="1708404" y="2534412"/>
                <a:ext cx="4608576" cy="608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3200" dirty="0"/>
                  <a:t>Reward: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𝑙</m:t>
                    </m:r>
                    <m:sSubSup>
                      <m:sSubSup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</m:oMath>
                </a14:m>
                <a:endParaRPr lang="pl-PL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8F8F1C-32EF-EFC3-4D96-686B6C444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404" y="2534412"/>
                <a:ext cx="4608576" cy="608180"/>
              </a:xfrm>
              <a:prstGeom prst="rect">
                <a:avLst/>
              </a:prstGeom>
              <a:blipFill>
                <a:blip r:embed="rId6"/>
                <a:stretch>
                  <a:fillRect l="-3307" t="-8000" b="-33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697D57-A182-1183-6F65-0B6FB3B4E343}"/>
                  </a:ext>
                </a:extLst>
              </p:cNvPr>
              <p:cNvSpPr txBox="1"/>
              <p:nvPr/>
            </p:nvSpPr>
            <p:spPr>
              <a:xfrm>
                <a:off x="6316980" y="2345095"/>
                <a:ext cx="3211068" cy="1100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3200" b="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l-PL" sz="3200" dirty="0"/>
                  <a:t> - </a:t>
                </a:r>
                <a:r>
                  <a:rPr lang="pl-PL" sz="3200" dirty="0" err="1"/>
                  <a:t>noise</a:t>
                </a:r>
                <a:r>
                  <a:rPr lang="pl-PL" sz="3200" dirty="0"/>
                  <a:t> </a:t>
                </a:r>
                <a:r>
                  <a:rPr lang="pl-PL" sz="3200" dirty="0" err="1"/>
                  <a:t>level</a:t>
                </a:r>
                <a:r>
                  <a:rPr lang="pl-PL" sz="3200" dirty="0"/>
                  <a:t>,</a:t>
                </a:r>
              </a:p>
              <a:p>
                <a:r>
                  <a:rPr lang="pl-PL" sz="3200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pl-PL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pl-PL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(0,1)</m:t>
                    </m:r>
                  </m:oMath>
                </a14:m>
                <a:endParaRPr lang="pl-PL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697D57-A182-1183-6F65-0B6FB3B4E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980" y="2345095"/>
                <a:ext cx="3211068" cy="1100622"/>
              </a:xfrm>
              <a:prstGeom prst="rect">
                <a:avLst/>
              </a:prstGeom>
              <a:blipFill>
                <a:blip r:embed="rId7"/>
                <a:stretch>
                  <a:fillRect t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9263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975848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with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610"/>
            <a:ext cx="2014728" cy="57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No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51</a:t>
            </a:fld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524D902-B697-3296-2830-B8F8FE74F344}"/>
              </a:ext>
            </a:extLst>
          </p:cNvPr>
          <p:cNvSpPr/>
          <p:nvPr/>
        </p:nvSpPr>
        <p:spPr>
          <a:xfrm rot="20097073">
            <a:off x="4704246" y="3035817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decreasing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higher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same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  <a:blipFill>
                <a:blip r:embed="rId4"/>
                <a:stretch>
                  <a:fillRect l="-3613" b="-3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Down 14">
            <a:extLst>
              <a:ext uri="{FF2B5EF4-FFF2-40B4-BE49-F238E27FC236}">
                <a16:creationId xmlns:a16="http://schemas.microsoft.com/office/drawing/2014/main" id="{B70A02EE-D4E6-1F1A-3AC0-CB2E73810D04}"/>
              </a:ext>
            </a:extLst>
          </p:cNvPr>
          <p:cNvSpPr/>
          <p:nvPr/>
        </p:nvSpPr>
        <p:spPr>
          <a:xfrm rot="12332386">
            <a:off x="4702298" y="3903214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1486FBEE-65A0-6744-0949-1907252E9F76}"/>
              </a:ext>
            </a:extLst>
          </p:cNvPr>
          <p:cNvSpPr/>
          <p:nvPr/>
        </p:nvSpPr>
        <p:spPr>
          <a:xfrm>
            <a:off x="4585710" y="4828032"/>
            <a:ext cx="448056" cy="466344"/>
          </a:xfrm>
          <a:prstGeom prst="mathEqual">
            <a:avLst>
              <a:gd name="adj1" fmla="val 19598"/>
              <a:gd name="adj2" fmla="val 15682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585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975848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with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610"/>
            <a:ext cx="2014728" cy="57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No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52</a:t>
            </a:fld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524D902-B697-3296-2830-B8F8FE74F344}"/>
              </a:ext>
            </a:extLst>
          </p:cNvPr>
          <p:cNvSpPr/>
          <p:nvPr/>
        </p:nvSpPr>
        <p:spPr>
          <a:xfrm rot="20097073">
            <a:off x="4704246" y="3035817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decreasing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higher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same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  <a:blipFill>
                <a:blip r:embed="rId4"/>
                <a:stretch>
                  <a:fillRect l="-3613" b="-3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Down 14">
            <a:extLst>
              <a:ext uri="{FF2B5EF4-FFF2-40B4-BE49-F238E27FC236}">
                <a16:creationId xmlns:a16="http://schemas.microsoft.com/office/drawing/2014/main" id="{B70A02EE-D4E6-1F1A-3AC0-CB2E73810D04}"/>
              </a:ext>
            </a:extLst>
          </p:cNvPr>
          <p:cNvSpPr/>
          <p:nvPr/>
        </p:nvSpPr>
        <p:spPr>
          <a:xfrm rot="12332386">
            <a:off x="4702298" y="3903214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1486FBEE-65A0-6744-0949-1907252E9F76}"/>
              </a:ext>
            </a:extLst>
          </p:cNvPr>
          <p:cNvSpPr/>
          <p:nvPr/>
        </p:nvSpPr>
        <p:spPr>
          <a:xfrm>
            <a:off x="4585710" y="4828032"/>
            <a:ext cx="448056" cy="466344"/>
          </a:xfrm>
          <a:prstGeom prst="mathEqual">
            <a:avLst>
              <a:gd name="adj1" fmla="val 19598"/>
              <a:gd name="adj2" fmla="val 15682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BB1126-C4EF-2642-F88B-B32557609430}"/>
              </a:ext>
            </a:extLst>
          </p:cNvPr>
          <p:cNvSpPr txBox="1">
            <a:spLocks/>
          </p:cNvSpPr>
          <p:nvPr/>
        </p:nvSpPr>
        <p:spPr>
          <a:xfrm>
            <a:off x="6178296" y="2275610"/>
            <a:ext cx="2563368" cy="573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3200" dirty="0"/>
              <a:t>With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C2A1EC9A-EC4B-CC26-A932-9954750D1366}"/>
              </a:ext>
            </a:extLst>
          </p:cNvPr>
          <p:cNvSpPr/>
          <p:nvPr/>
        </p:nvSpPr>
        <p:spPr>
          <a:xfrm rot="20097073">
            <a:off x="11083711" y="3035816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decreasing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slighly</a:t>
                </a:r>
                <a:r>
                  <a:rPr lang="pl-PL" sz="3200" dirty="0"/>
                  <a:t> </a:t>
                </a:r>
                <a:r>
                  <a:rPr lang="pl-PL" sz="3200" dirty="0" err="1"/>
                  <a:t>higher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less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  <a:blipFill>
                <a:blip r:embed="rId5"/>
                <a:stretch>
                  <a:fillRect l="-3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Down 23">
            <a:extLst>
              <a:ext uri="{FF2B5EF4-FFF2-40B4-BE49-F238E27FC236}">
                <a16:creationId xmlns:a16="http://schemas.microsoft.com/office/drawing/2014/main" id="{03265F52-7D5F-2FEC-D670-79C49285A291}"/>
              </a:ext>
            </a:extLst>
          </p:cNvPr>
          <p:cNvSpPr/>
          <p:nvPr/>
        </p:nvSpPr>
        <p:spPr>
          <a:xfrm rot="12332386">
            <a:off x="11148708" y="4056974"/>
            <a:ext cx="140430" cy="331788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D547D6E-EE30-17FF-7A2D-24719CFA42EE}"/>
              </a:ext>
            </a:extLst>
          </p:cNvPr>
          <p:cNvSpPr/>
          <p:nvPr/>
        </p:nvSpPr>
        <p:spPr>
          <a:xfrm rot="20097073">
            <a:off x="11179305" y="4842195"/>
            <a:ext cx="141729" cy="33679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580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975848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with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610"/>
            <a:ext cx="2014728" cy="57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No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53</a:t>
            </a:fld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524D902-B697-3296-2830-B8F8FE74F344}"/>
              </a:ext>
            </a:extLst>
          </p:cNvPr>
          <p:cNvSpPr/>
          <p:nvPr/>
        </p:nvSpPr>
        <p:spPr>
          <a:xfrm rot="20097073">
            <a:off x="4704246" y="3035817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decreasing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higher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same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  <a:blipFill>
                <a:blip r:embed="rId4"/>
                <a:stretch>
                  <a:fillRect l="-3613" b="-3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Down 14">
            <a:extLst>
              <a:ext uri="{FF2B5EF4-FFF2-40B4-BE49-F238E27FC236}">
                <a16:creationId xmlns:a16="http://schemas.microsoft.com/office/drawing/2014/main" id="{B70A02EE-D4E6-1F1A-3AC0-CB2E73810D04}"/>
              </a:ext>
            </a:extLst>
          </p:cNvPr>
          <p:cNvSpPr/>
          <p:nvPr/>
        </p:nvSpPr>
        <p:spPr>
          <a:xfrm rot="12332386">
            <a:off x="4702298" y="3903214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1486FBEE-65A0-6744-0949-1907252E9F76}"/>
              </a:ext>
            </a:extLst>
          </p:cNvPr>
          <p:cNvSpPr/>
          <p:nvPr/>
        </p:nvSpPr>
        <p:spPr>
          <a:xfrm>
            <a:off x="4585710" y="4828032"/>
            <a:ext cx="448056" cy="466344"/>
          </a:xfrm>
          <a:prstGeom prst="mathEqual">
            <a:avLst>
              <a:gd name="adj1" fmla="val 19598"/>
              <a:gd name="adj2" fmla="val 15682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BB1126-C4EF-2642-F88B-B32557609430}"/>
              </a:ext>
            </a:extLst>
          </p:cNvPr>
          <p:cNvSpPr txBox="1">
            <a:spLocks/>
          </p:cNvSpPr>
          <p:nvPr/>
        </p:nvSpPr>
        <p:spPr>
          <a:xfrm>
            <a:off x="6178296" y="2275610"/>
            <a:ext cx="2563368" cy="573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3200" dirty="0"/>
              <a:t>With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C2A1EC9A-EC4B-CC26-A932-9954750D1366}"/>
              </a:ext>
            </a:extLst>
          </p:cNvPr>
          <p:cNvSpPr/>
          <p:nvPr/>
        </p:nvSpPr>
        <p:spPr>
          <a:xfrm rot="20097073">
            <a:off x="11083711" y="3035816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decreasing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slighly</a:t>
                </a:r>
                <a:r>
                  <a:rPr lang="pl-PL" sz="3200" dirty="0"/>
                  <a:t> </a:t>
                </a:r>
                <a:r>
                  <a:rPr lang="pl-PL" sz="3200" dirty="0" err="1"/>
                  <a:t>higher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less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  <a:blipFill>
                <a:blip r:embed="rId5"/>
                <a:stretch>
                  <a:fillRect l="-3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Down 23">
            <a:extLst>
              <a:ext uri="{FF2B5EF4-FFF2-40B4-BE49-F238E27FC236}">
                <a16:creationId xmlns:a16="http://schemas.microsoft.com/office/drawing/2014/main" id="{03265F52-7D5F-2FEC-D670-79C49285A291}"/>
              </a:ext>
            </a:extLst>
          </p:cNvPr>
          <p:cNvSpPr/>
          <p:nvPr/>
        </p:nvSpPr>
        <p:spPr>
          <a:xfrm rot="12332386">
            <a:off x="11148708" y="4056974"/>
            <a:ext cx="140430" cy="331788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D547D6E-EE30-17FF-7A2D-24719CFA42EE}"/>
              </a:ext>
            </a:extLst>
          </p:cNvPr>
          <p:cNvSpPr/>
          <p:nvPr/>
        </p:nvSpPr>
        <p:spPr>
          <a:xfrm rot="20097073">
            <a:off x="11179305" y="4842195"/>
            <a:ext cx="141729" cy="33679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5F58F4-2F35-C575-4DA5-44D672BC0FCF}"/>
              </a:ext>
            </a:extLst>
          </p:cNvPr>
          <p:cNvSpPr txBox="1"/>
          <p:nvPr/>
        </p:nvSpPr>
        <p:spPr>
          <a:xfrm>
            <a:off x="6096000" y="5527826"/>
            <a:ext cx="567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ym typeface="Wingdings" panose="05000000000000000000" pitchFamily="2" charset="2"/>
              </a:rPr>
              <a:t> </a:t>
            </a:r>
            <a:r>
              <a:rPr lang="pl-PL" sz="3200" b="1" dirty="0" err="1"/>
              <a:t>Keep</a:t>
            </a:r>
            <a:r>
              <a:rPr lang="pl-PL" sz="3200" b="1" dirty="0"/>
              <a:t> the same </a:t>
            </a:r>
            <a:r>
              <a:rPr lang="pl-PL" sz="3200" b="1" dirty="0" err="1"/>
              <a:t>price</a:t>
            </a:r>
            <a:r>
              <a:rPr lang="pl-PL" sz="3200" b="1" dirty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630092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783824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with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610"/>
            <a:ext cx="2014728" cy="57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No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54</a:t>
            </a:fld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524D902-B697-3296-2830-B8F8FE74F344}"/>
              </a:ext>
            </a:extLst>
          </p:cNvPr>
          <p:cNvSpPr/>
          <p:nvPr/>
        </p:nvSpPr>
        <p:spPr>
          <a:xfrm rot="20097073">
            <a:off x="4732013" y="3914404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increasing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smaller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same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  <a:blipFill>
                <a:blip r:embed="rId4"/>
                <a:stretch>
                  <a:fillRect l="-3613" b="-3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Equals 15">
            <a:extLst>
              <a:ext uri="{FF2B5EF4-FFF2-40B4-BE49-F238E27FC236}">
                <a16:creationId xmlns:a16="http://schemas.microsoft.com/office/drawing/2014/main" id="{1486FBEE-65A0-6744-0949-1907252E9F76}"/>
              </a:ext>
            </a:extLst>
          </p:cNvPr>
          <p:cNvSpPr/>
          <p:nvPr/>
        </p:nvSpPr>
        <p:spPr>
          <a:xfrm>
            <a:off x="4585710" y="4828032"/>
            <a:ext cx="448056" cy="466344"/>
          </a:xfrm>
          <a:prstGeom prst="mathEqual">
            <a:avLst>
              <a:gd name="adj1" fmla="val 19598"/>
              <a:gd name="adj2" fmla="val 15682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4184C271-2550-2814-7DED-3DF9A13890AE}"/>
              </a:ext>
            </a:extLst>
          </p:cNvPr>
          <p:cNvSpPr/>
          <p:nvPr/>
        </p:nvSpPr>
        <p:spPr>
          <a:xfrm rot="12332386">
            <a:off x="4702299" y="3034783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251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783824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with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610"/>
            <a:ext cx="2014728" cy="57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No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55</a:t>
            </a:fld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524D902-B697-3296-2830-B8F8FE74F344}"/>
              </a:ext>
            </a:extLst>
          </p:cNvPr>
          <p:cNvSpPr/>
          <p:nvPr/>
        </p:nvSpPr>
        <p:spPr>
          <a:xfrm rot="20097073">
            <a:off x="4732013" y="3914404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increasing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smaller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same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  <a:blipFill>
                <a:blip r:embed="rId4"/>
                <a:stretch>
                  <a:fillRect l="-3613" b="-3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Down 14">
            <a:extLst>
              <a:ext uri="{FF2B5EF4-FFF2-40B4-BE49-F238E27FC236}">
                <a16:creationId xmlns:a16="http://schemas.microsoft.com/office/drawing/2014/main" id="{B70A02EE-D4E6-1F1A-3AC0-CB2E73810D04}"/>
              </a:ext>
            </a:extLst>
          </p:cNvPr>
          <p:cNvSpPr/>
          <p:nvPr/>
        </p:nvSpPr>
        <p:spPr>
          <a:xfrm rot="12332386">
            <a:off x="11158251" y="3034782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1486FBEE-65A0-6744-0949-1907252E9F76}"/>
              </a:ext>
            </a:extLst>
          </p:cNvPr>
          <p:cNvSpPr/>
          <p:nvPr/>
        </p:nvSpPr>
        <p:spPr>
          <a:xfrm>
            <a:off x="4585710" y="4828032"/>
            <a:ext cx="448056" cy="466344"/>
          </a:xfrm>
          <a:prstGeom prst="mathEqual">
            <a:avLst>
              <a:gd name="adj1" fmla="val 19598"/>
              <a:gd name="adj2" fmla="val 15682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BB1126-C4EF-2642-F88B-B32557609430}"/>
              </a:ext>
            </a:extLst>
          </p:cNvPr>
          <p:cNvSpPr txBox="1">
            <a:spLocks/>
          </p:cNvSpPr>
          <p:nvPr/>
        </p:nvSpPr>
        <p:spPr>
          <a:xfrm>
            <a:off x="6178296" y="2275610"/>
            <a:ext cx="2563368" cy="573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3200" dirty="0"/>
              <a:t>With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increasing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slighly</a:t>
                </a:r>
                <a:r>
                  <a:rPr lang="pl-PL" sz="3200" dirty="0"/>
                  <a:t> </a:t>
                </a:r>
                <a:r>
                  <a:rPr lang="pl-PL" sz="3200" dirty="0" err="1"/>
                  <a:t>lower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more</a:t>
                </a:r>
                <a:r>
                  <a:rPr lang="pl-PL" sz="3200" dirty="0"/>
                  <a:t>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  <a:blipFill>
                <a:blip r:embed="rId5"/>
                <a:stretch>
                  <a:fillRect l="-3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Down 23">
            <a:extLst>
              <a:ext uri="{FF2B5EF4-FFF2-40B4-BE49-F238E27FC236}">
                <a16:creationId xmlns:a16="http://schemas.microsoft.com/office/drawing/2014/main" id="{03265F52-7D5F-2FEC-D670-79C49285A291}"/>
              </a:ext>
            </a:extLst>
          </p:cNvPr>
          <p:cNvSpPr/>
          <p:nvPr/>
        </p:nvSpPr>
        <p:spPr>
          <a:xfrm rot="12332386">
            <a:off x="11225200" y="4774846"/>
            <a:ext cx="140430" cy="331788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D547D6E-EE30-17FF-7A2D-24719CFA42EE}"/>
              </a:ext>
            </a:extLst>
          </p:cNvPr>
          <p:cNvSpPr/>
          <p:nvPr/>
        </p:nvSpPr>
        <p:spPr>
          <a:xfrm rot="20097073">
            <a:off x="11195237" y="3978790"/>
            <a:ext cx="141729" cy="33679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4184C271-2550-2814-7DED-3DF9A13890AE}"/>
              </a:ext>
            </a:extLst>
          </p:cNvPr>
          <p:cNvSpPr/>
          <p:nvPr/>
        </p:nvSpPr>
        <p:spPr>
          <a:xfrm rot="12332386">
            <a:off x="4702299" y="3034783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493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783824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with </a:t>
            </a:r>
            <a:r>
              <a:rPr lang="pl-PL" dirty="0" err="1"/>
              <a:t>demand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610"/>
            <a:ext cx="2014728" cy="57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No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56</a:t>
            </a:fld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524D902-B697-3296-2830-B8F8FE74F344}"/>
              </a:ext>
            </a:extLst>
          </p:cNvPr>
          <p:cNvSpPr/>
          <p:nvPr/>
        </p:nvSpPr>
        <p:spPr>
          <a:xfrm rot="20097073">
            <a:off x="4732013" y="3914404"/>
            <a:ext cx="155448" cy="57607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increasing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smaller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same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65BB6E1E-E533-E1F5-9A44-F80A97049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4" y="2857472"/>
                <a:ext cx="4218432" cy="2579433"/>
              </a:xfrm>
              <a:prstGeom prst="rect">
                <a:avLst/>
              </a:prstGeom>
              <a:blipFill>
                <a:blip r:embed="rId4"/>
                <a:stretch>
                  <a:fillRect l="-3613" b="-3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Down 14">
            <a:extLst>
              <a:ext uri="{FF2B5EF4-FFF2-40B4-BE49-F238E27FC236}">
                <a16:creationId xmlns:a16="http://schemas.microsoft.com/office/drawing/2014/main" id="{B70A02EE-D4E6-1F1A-3AC0-CB2E73810D04}"/>
              </a:ext>
            </a:extLst>
          </p:cNvPr>
          <p:cNvSpPr/>
          <p:nvPr/>
        </p:nvSpPr>
        <p:spPr>
          <a:xfrm rot="12332386">
            <a:off x="11158251" y="3034782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1486FBEE-65A0-6744-0949-1907252E9F76}"/>
              </a:ext>
            </a:extLst>
          </p:cNvPr>
          <p:cNvSpPr/>
          <p:nvPr/>
        </p:nvSpPr>
        <p:spPr>
          <a:xfrm>
            <a:off x="4585710" y="4828032"/>
            <a:ext cx="448056" cy="466344"/>
          </a:xfrm>
          <a:prstGeom prst="mathEqual">
            <a:avLst>
              <a:gd name="adj1" fmla="val 19598"/>
              <a:gd name="adj2" fmla="val 15682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BB1126-C4EF-2642-F88B-B32557609430}"/>
              </a:ext>
            </a:extLst>
          </p:cNvPr>
          <p:cNvSpPr txBox="1">
            <a:spLocks/>
          </p:cNvSpPr>
          <p:nvPr/>
        </p:nvSpPr>
        <p:spPr>
          <a:xfrm>
            <a:off x="6178296" y="2275610"/>
            <a:ext cx="2563368" cy="573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3200" dirty="0"/>
              <a:t>With </a:t>
            </a:r>
            <a:r>
              <a:rPr lang="pl-PL" sz="3200" dirty="0" err="1"/>
              <a:t>delay</a:t>
            </a:r>
            <a:r>
              <a:rPr lang="pl-PL" sz="32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pl-PL" sz="3200" dirty="0">
                    <a:sym typeface="Wingdings" panose="05000000000000000000" pitchFamily="2" charset="2"/>
                  </a:rPr>
                  <a:t> </a:t>
                </a:r>
                <a:r>
                  <a:rPr lang="pl-PL" sz="3200" dirty="0" err="1"/>
                  <a:t>increasing</a:t>
                </a:r>
                <a:r>
                  <a:rPr lang="pl-PL" sz="3200" dirty="0"/>
                  <a:t> </a:t>
                </a:r>
                <a:r>
                  <a:rPr lang="pl-PL" sz="3200" dirty="0" err="1"/>
                  <a:t>price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slighly</a:t>
                </a:r>
                <a:r>
                  <a:rPr lang="pl-PL" sz="3200" dirty="0"/>
                  <a:t> </a:t>
                </a:r>
                <a:r>
                  <a:rPr lang="pl-PL" sz="3200" dirty="0" err="1"/>
                  <a:t>lower</a:t>
                </a:r>
                <a:r>
                  <a:rPr lang="pl-PL" sz="3200" dirty="0"/>
                  <a:t> </a:t>
                </a:r>
                <a:r>
                  <a:rPr lang="pl-PL" sz="3200" dirty="0" err="1"/>
                  <a:t>demand</a:t>
                </a:r>
                <a:r>
                  <a:rPr lang="pl-PL" sz="3200" dirty="0"/>
                  <a:t> </a:t>
                </a: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l-PL" sz="3200" dirty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à"/>
                </a:pPr>
                <a:r>
                  <a:rPr lang="pl-PL" sz="3200" dirty="0"/>
                  <a:t> </a:t>
                </a:r>
                <a:r>
                  <a:rPr lang="pl-PL" sz="3200" dirty="0" err="1"/>
                  <a:t>more</a:t>
                </a:r>
                <a:r>
                  <a:rPr lang="pl-PL" sz="3200" dirty="0"/>
                  <a:t> profit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pl-PL" sz="3200" dirty="0"/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14FAEEF-46A1-CEC1-63E9-E7DD6B15B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57472"/>
                <a:ext cx="5050536" cy="3054170"/>
              </a:xfrm>
              <a:prstGeom prst="rect">
                <a:avLst/>
              </a:prstGeom>
              <a:blipFill>
                <a:blip r:embed="rId5"/>
                <a:stretch>
                  <a:fillRect l="-3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Down 23">
            <a:extLst>
              <a:ext uri="{FF2B5EF4-FFF2-40B4-BE49-F238E27FC236}">
                <a16:creationId xmlns:a16="http://schemas.microsoft.com/office/drawing/2014/main" id="{03265F52-7D5F-2FEC-D670-79C49285A291}"/>
              </a:ext>
            </a:extLst>
          </p:cNvPr>
          <p:cNvSpPr/>
          <p:nvPr/>
        </p:nvSpPr>
        <p:spPr>
          <a:xfrm rot="12332386">
            <a:off x="11225200" y="4774846"/>
            <a:ext cx="140430" cy="331788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D547D6E-EE30-17FF-7A2D-24719CFA42EE}"/>
              </a:ext>
            </a:extLst>
          </p:cNvPr>
          <p:cNvSpPr/>
          <p:nvPr/>
        </p:nvSpPr>
        <p:spPr>
          <a:xfrm rot="20097073">
            <a:off x="11195237" y="3978790"/>
            <a:ext cx="141729" cy="33679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4184C271-2550-2814-7DED-3DF9A13890AE}"/>
              </a:ext>
            </a:extLst>
          </p:cNvPr>
          <p:cNvSpPr/>
          <p:nvPr/>
        </p:nvSpPr>
        <p:spPr>
          <a:xfrm rot="12332386">
            <a:off x="4702299" y="3034783"/>
            <a:ext cx="155448" cy="57607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9A1E72-169E-43C0-2ACD-A37FE6A62C6A}"/>
              </a:ext>
            </a:extLst>
          </p:cNvPr>
          <p:cNvSpPr txBox="1"/>
          <p:nvPr/>
        </p:nvSpPr>
        <p:spPr>
          <a:xfrm>
            <a:off x="6096000" y="5532976"/>
            <a:ext cx="567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ym typeface="Wingdings" panose="05000000000000000000" pitchFamily="2" charset="2"/>
              </a:rPr>
              <a:t> </a:t>
            </a:r>
            <a:r>
              <a:rPr lang="pl-PL" sz="3200" b="1" dirty="0" err="1"/>
              <a:t>Increase</a:t>
            </a:r>
            <a:r>
              <a:rPr lang="pl-PL" sz="3200" b="1" dirty="0"/>
              <a:t> the </a:t>
            </a:r>
            <a:r>
              <a:rPr lang="pl-PL" sz="3200" b="1" dirty="0" err="1"/>
              <a:t>price</a:t>
            </a:r>
            <a:r>
              <a:rPr lang="pl-PL" sz="3200" b="1" dirty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654983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41" y="2483228"/>
            <a:ext cx="11329680" cy="2534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Moderate</a:t>
            </a:r>
            <a:r>
              <a:rPr lang="pl-PL" dirty="0"/>
              <a:t> </a:t>
            </a:r>
            <a:r>
              <a:rPr lang="pl-PL" dirty="0" err="1"/>
              <a:t>exploration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price</a:t>
            </a:r>
            <a:r>
              <a:rPr lang="pl-PL" dirty="0"/>
              <a:t> </a:t>
            </a:r>
            <a:r>
              <a:rPr lang="pl-PL" dirty="0" err="1"/>
              <a:t>increases</a:t>
            </a:r>
            <a:r>
              <a:rPr lang="pl-PL" dirty="0"/>
              <a:t>. In </a:t>
            </a:r>
            <a:r>
              <a:rPr lang="pl-PL" dirty="0" err="1"/>
              <a:t>equilibrium</a:t>
            </a:r>
            <a:r>
              <a:rPr lang="pl-PL" dirty="0"/>
              <a:t>:</a:t>
            </a:r>
          </a:p>
          <a:p>
            <a:r>
              <a:rPr lang="pl-PL" sz="2400" dirty="0"/>
              <a:t>One agent </a:t>
            </a:r>
            <a:r>
              <a:rPr lang="pl-PL" sz="2400" dirty="0" err="1"/>
              <a:t>deviates</a:t>
            </a:r>
            <a:r>
              <a:rPr lang="pl-PL" sz="2400" dirty="0"/>
              <a:t>     </a:t>
            </a:r>
            <a:r>
              <a:rPr lang="pl-PL" sz="2400" dirty="0">
                <a:sym typeface="Wingdings" panose="05000000000000000000" pitchFamily="2" charset="2"/>
              </a:rPr>
              <a:t> </a:t>
            </a:r>
            <a:r>
              <a:rPr lang="pl-PL" sz="2400" dirty="0" err="1"/>
              <a:t>neither</a:t>
            </a:r>
            <a:r>
              <a:rPr lang="pl-PL" sz="2400" dirty="0"/>
              <a:t> </a:t>
            </a:r>
            <a:r>
              <a:rPr lang="pl-PL" sz="2400" dirty="0" err="1"/>
              <a:t>increase</a:t>
            </a:r>
            <a:r>
              <a:rPr lang="pl-PL" sz="2400" dirty="0"/>
              <a:t> nor </a:t>
            </a:r>
            <a:r>
              <a:rPr lang="pl-PL" sz="2400" dirty="0" err="1"/>
              <a:t>decrease</a:t>
            </a:r>
            <a:r>
              <a:rPr lang="pl-PL" sz="2400" dirty="0"/>
              <a:t> the </a:t>
            </a:r>
            <a:r>
              <a:rPr lang="pl-PL" sz="2400" dirty="0" err="1"/>
              <a:t>reward</a:t>
            </a:r>
            <a:r>
              <a:rPr lang="pl-PL" sz="2400" dirty="0"/>
              <a:t>.   	</a:t>
            </a:r>
            <a:r>
              <a:rPr lang="pl-PL" sz="2400" b="1" dirty="0"/>
              <a:t>no </a:t>
            </a:r>
            <a:r>
              <a:rPr lang="pl-PL" sz="2400" b="1" dirty="0" err="1"/>
              <a:t>change</a:t>
            </a:r>
            <a:endParaRPr lang="pl-PL" sz="2400" b="1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57</a:t>
            </a:fld>
            <a:endParaRPr lang="en-US" dirty="0"/>
          </a:p>
        </p:txBody>
      </p:sp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428B0AAC-7760-F2CB-C15E-D328F5D683EE}"/>
              </a:ext>
            </a:extLst>
          </p:cNvPr>
          <p:cNvSpPr/>
          <p:nvPr/>
        </p:nvSpPr>
        <p:spPr>
          <a:xfrm>
            <a:off x="3144853" y="3004113"/>
            <a:ext cx="92869" cy="350044"/>
          </a:xfrm>
          <a:prstGeom prst="up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379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41" y="2483228"/>
            <a:ext cx="11329680" cy="2534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Moderate</a:t>
            </a:r>
            <a:r>
              <a:rPr lang="pl-PL" dirty="0"/>
              <a:t> </a:t>
            </a:r>
            <a:r>
              <a:rPr lang="pl-PL" dirty="0" err="1"/>
              <a:t>exploration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price</a:t>
            </a:r>
            <a:r>
              <a:rPr lang="pl-PL" dirty="0"/>
              <a:t> </a:t>
            </a:r>
            <a:r>
              <a:rPr lang="pl-PL" dirty="0" err="1"/>
              <a:t>increases</a:t>
            </a:r>
            <a:r>
              <a:rPr lang="pl-PL" dirty="0"/>
              <a:t>. In </a:t>
            </a:r>
            <a:r>
              <a:rPr lang="pl-PL" dirty="0" err="1"/>
              <a:t>equilibrium</a:t>
            </a:r>
            <a:r>
              <a:rPr lang="pl-PL" dirty="0"/>
              <a:t>:</a:t>
            </a:r>
          </a:p>
          <a:p>
            <a:r>
              <a:rPr lang="pl-PL" sz="2400" dirty="0"/>
              <a:t>One agent </a:t>
            </a:r>
            <a:r>
              <a:rPr lang="pl-PL" sz="2400" dirty="0" err="1"/>
              <a:t>deviates</a:t>
            </a:r>
            <a:r>
              <a:rPr lang="pl-PL" sz="2400" dirty="0"/>
              <a:t>     </a:t>
            </a:r>
            <a:r>
              <a:rPr lang="pl-PL" sz="2400" dirty="0">
                <a:sym typeface="Wingdings" panose="05000000000000000000" pitchFamily="2" charset="2"/>
              </a:rPr>
              <a:t> </a:t>
            </a:r>
            <a:r>
              <a:rPr lang="pl-PL" sz="2400" dirty="0" err="1"/>
              <a:t>neither</a:t>
            </a:r>
            <a:r>
              <a:rPr lang="pl-PL" sz="2400" dirty="0"/>
              <a:t> </a:t>
            </a:r>
            <a:r>
              <a:rPr lang="pl-PL" sz="2400" dirty="0" err="1"/>
              <a:t>increase</a:t>
            </a:r>
            <a:r>
              <a:rPr lang="pl-PL" sz="2400" dirty="0"/>
              <a:t> nor </a:t>
            </a:r>
            <a:r>
              <a:rPr lang="pl-PL" sz="2400" dirty="0" err="1"/>
              <a:t>decrease</a:t>
            </a:r>
            <a:r>
              <a:rPr lang="pl-PL" sz="2400" dirty="0"/>
              <a:t> the </a:t>
            </a:r>
            <a:r>
              <a:rPr lang="pl-PL" sz="2400" dirty="0" err="1"/>
              <a:t>reward</a:t>
            </a:r>
            <a:r>
              <a:rPr lang="pl-PL" sz="2400" dirty="0"/>
              <a:t>.   	</a:t>
            </a:r>
            <a:r>
              <a:rPr lang="pl-PL" sz="2400" b="1" dirty="0"/>
              <a:t>no </a:t>
            </a:r>
            <a:r>
              <a:rPr lang="pl-PL" sz="2400" b="1" dirty="0" err="1"/>
              <a:t>change</a:t>
            </a:r>
            <a:endParaRPr lang="pl-PL" sz="2400" b="1" dirty="0"/>
          </a:p>
          <a:p>
            <a:r>
              <a:rPr lang="pl-PL" sz="2400" dirty="0" err="1"/>
              <a:t>Two</a:t>
            </a:r>
            <a:r>
              <a:rPr lang="pl-PL" sz="2400" dirty="0"/>
              <a:t> </a:t>
            </a:r>
            <a:r>
              <a:rPr lang="pl-PL" sz="2400" dirty="0" err="1"/>
              <a:t>agents</a:t>
            </a:r>
            <a:r>
              <a:rPr lang="pl-PL" sz="2400" dirty="0"/>
              <a:t> </a:t>
            </a:r>
            <a:r>
              <a:rPr lang="pl-PL" sz="2400" dirty="0" err="1"/>
              <a:t>decrease</a:t>
            </a:r>
            <a:r>
              <a:rPr lang="pl-PL" sz="2400" dirty="0"/>
              <a:t> </a:t>
            </a:r>
            <a:r>
              <a:rPr lang="pl-PL" sz="2400" dirty="0" err="1"/>
              <a:t>prices</a:t>
            </a:r>
            <a:r>
              <a:rPr lang="pl-PL" sz="2400" dirty="0"/>
              <a:t>     </a:t>
            </a:r>
            <a:r>
              <a:rPr lang="pl-PL" sz="2400" dirty="0">
                <a:sym typeface="Wingdings" panose="05000000000000000000" pitchFamily="2" charset="2"/>
              </a:rPr>
              <a:t> </a:t>
            </a:r>
            <a:r>
              <a:rPr lang="pl-PL" sz="2400" dirty="0" err="1">
                <a:sym typeface="Wingdings" panose="05000000000000000000" pitchFamily="2" charset="2"/>
              </a:rPr>
              <a:t>both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receive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smaller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 	</a:t>
            </a:r>
            <a:r>
              <a:rPr lang="pl-PL" sz="2400" b="1" dirty="0"/>
              <a:t>no </a:t>
            </a:r>
            <a:r>
              <a:rPr lang="pl-PL" sz="2400" b="1" dirty="0" err="1"/>
              <a:t>change</a:t>
            </a: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58</a:t>
            </a:fld>
            <a:endParaRPr lang="en-US" dirty="0"/>
          </a:p>
        </p:txBody>
      </p:sp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428B0AAC-7760-F2CB-C15E-D328F5D683EE}"/>
              </a:ext>
            </a:extLst>
          </p:cNvPr>
          <p:cNvSpPr/>
          <p:nvPr/>
        </p:nvSpPr>
        <p:spPr>
          <a:xfrm>
            <a:off x="3144853" y="3004113"/>
            <a:ext cx="92869" cy="350044"/>
          </a:xfrm>
          <a:prstGeom prst="up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03C876A0-96D9-6366-EFDD-2FF23518EF49}"/>
              </a:ext>
            </a:extLst>
          </p:cNvPr>
          <p:cNvSpPr/>
          <p:nvPr/>
        </p:nvSpPr>
        <p:spPr>
          <a:xfrm rot="10800000">
            <a:off x="4390450" y="3489111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254D8970-52E8-C71C-311F-4AEC2D5FD963}"/>
              </a:ext>
            </a:extLst>
          </p:cNvPr>
          <p:cNvSpPr/>
          <p:nvPr/>
        </p:nvSpPr>
        <p:spPr>
          <a:xfrm rot="10800000">
            <a:off x="4244003" y="3489110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533475C7-90C9-DECE-DE94-F640BA480C0C}"/>
              </a:ext>
            </a:extLst>
          </p:cNvPr>
          <p:cNvSpPr/>
          <p:nvPr/>
        </p:nvSpPr>
        <p:spPr>
          <a:xfrm rot="10800000">
            <a:off x="8891011" y="3489110"/>
            <a:ext cx="97631" cy="31432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A53D0D46-0FD1-32A0-D817-45AF25E51674}"/>
              </a:ext>
            </a:extLst>
          </p:cNvPr>
          <p:cNvSpPr/>
          <p:nvPr/>
        </p:nvSpPr>
        <p:spPr>
          <a:xfrm rot="10800000">
            <a:off x="8744564" y="3489109"/>
            <a:ext cx="97631" cy="31432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65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41" y="2483228"/>
            <a:ext cx="11329680" cy="2534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Moderate</a:t>
            </a:r>
            <a:r>
              <a:rPr lang="pl-PL" dirty="0"/>
              <a:t> </a:t>
            </a:r>
            <a:r>
              <a:rPr lang="pl-PL" dirty="0" err="1"/>
              <a:t>exploration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price</a:t>
            </a:r>
            <a:r>
              <a:rPr lang="pl-PL" dirty="0"/>
              <a:t> </a:t>
            </a:r>
            <a:r>
              <a:rPr lang="pl-PL" dirty="0" err="1"/>
              <a:t>increases</a:t>
            </a:r>
            <a:r>
              <a:rPr lang="pl-PL" dirty="0"/>
              <a:t>. In </a:t>
            </a:r>
            <a:r>
              <a:rPr lang="pl-PL" dirty="0" err="1"/>
              <a:t>equilibrium</a:t>
            </a:r>
            <a:r>
              <a:rPr lang="pl-PL" dirty="0"/>
              <a:t>:</a:t>
            </a:r>
          </a:p>
          <a:p>
            <a:r>
              <a:rPr lang="pl-PL" sz="2400" dirty="0"/>
              <a:t>One agent </a:t>
            </a:r>
            <a:r>
              <a:rPr lang="pl-PL" sz="2400" dirty="0" err="1"/>
              <a:t>deviates</a:t>
            </a:r>
            <a:r>
              <a:rPr lang="pl-PL" sz="2400" dirty="0"/>
              <a:t>     </a:t>
            </a:r>
            <a:r>
              <a:rPr lang="pl-PL" sz="2400" dirty="0">
                <a:sym typeface="Wingdings" panose="05000000000000000000" pitchFamily="2" charset="2"/>
              </a:rPr>
              <a:t> </a:t>
            </a:r>
            <a:r>
              <a:rPr lang="pl-PL" sz="2400" dirty="0" err="1"/>
              <a:t>neither</a:t>
            </a:r>
            <a:r>
              <a:rPr lang="pl-PL" sz="2400" dirty="0"/>
              <a:t> </a:t>
            </a:r>
            <a:r>
              <a:rPr lang="pl-PL" sz="2400" dirty="0" err="1"/>
              <a:t>increase</a:t>
            </a:r>
            <a:r>
              <a:rPr lang="pl-PL" sz="2400" dirty="0"/>
              <a:t> nor </a:t>
            </a:r>
            <a:r>
              <a:rPr lang="pl-PL" sz="2400" dirty="0" err="1"/>
              <a:t>decrease</a:t>
            </a:r>
            <a:r>
              <a:rPr lang="pl-PL" sz="2400" dirty="0"/>
              <a:t> the </a:t>
            </a:r>
            <a:r>
              <a:rPr lang="pl-PL" sz="2400" dirty="0" err="1"/>
              <a:t>reward</a:t>
            </a:r>
            <a:r>
              <a:rPr lang="pl-PL" sz="2400" dirty="0"/>
              <a:t>.   	</a:t>
            </a:r>
            <a:r>
              <a:rPr lang="pl-PL" sz="2400" b="1" dirty="0"/>
              <a:t>no </a:t>
            </a:r>
            <a:r>
              <a:rPr lang="pl-PL" sz="2400" b="1" dirty="0" err="1"/>
              <a:t>change</a:t>
            </a:r>
            <a:endParaRPr lang="pl-PL" sz="2400" b="1" dirty="0"/>
          </a:p>
          <a:p>
            <a:r>
              <a:rPr lang="pl-PL" sz="2400" dirty="0" err="1"/>
              <a:t>Two</a:t>
            </a:r>
            <a:r>
              <a:rPr lang="pl-PL" sz="2400" dirty="0"/>
              <a:t> </a:t>
            </a:r>
            <a:r>
              <a:rPr lang="pl-PL" sz="2400" dirty="0" err="1"/>
              <a:t>agents</a:t>
            </a:r>
            <a:r>
              <a:rPr lang="pl-PL" sz="2400" dirty="0"/>
              <a:t> </a:t>
            </a:r>
            <a:r>
              <a:rPr lang="pl-PL" sz="2400" dirty="0" err="1"/>
              <a:t>decrease</a:t>
            </a:r>
            <a:r>
              <a:rPr lang="pl-PL" sz="2400" dirty="0"/>
              <a:t> </a:t>
            </a:r>
            <a:r>
              <a:rPr lang="pl-PL" sz="2400" dirty="0" err="1"/>
              <a:t>prices</a:t>
            </a:r>
            <a:r>
              <a:rPr lang="pl-PL" sz="2400" dirty="0"/>
              <a:t>     </a:t>
            </a:r>
            <a:r>
              <a:rPr lang="pl-PL" sz="2400" dirty="0">
                <a:sym typeface="Wingdings" panose="05000000000000000000" pitchFamily="2" charset="2"/>
              </a:rPr>
              <a:t> </a:t>
            </a:r>
            <a:r>
              <a:rPr lang="pl-PL" sz="2400" dirty="0" err="1">
                <a:sym typeface="Wingdings" panose="05000000000000000000" pitchFamily="2" charset="2"/>
              </a:rPr>
              <a:t>both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receive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smaller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 	</a:t>
            </a:r>
            <a:r>
              <a:rPr lang="pl-PL" sz="2400" b="1" dirty="0"/>
              <a:t>no </a:t>
            </a:r>
            <a:r>
              <a:rPr lang="pl-PL" sz="2400" b="1" dirty="0" err="1"/>
              <a:t>change</a:t>
            </a:r>
            <a:endParaRPr lang="pl-PL" sz="2400" dirty="0">
              <a:sym typeface="Wingdings" panose="05000000000000000000" pitchFamily="2" charset="2"/>
            </a:endParaRPr>
          </a:p>
          <a:p>
            <a:r>
              <a:rPr lang="pl-PL" sz="2400" dirty="0" err="1">
                <a:sym typeface="Wingdings" panose="05000000000000000000" pitchFamily="2" charset="2"/>
              </a:rPr>
              <a:t>Two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agents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increase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     </a:t>
            </a:r>
            <a:r>
              <a:rPr lang="pl-PL" sz="2400" dirty="0" err="1">
                <a:sym typeface="Wingdings" panose="05000000000000000000" pitchFamily="2" charset="2"/>
              </a:rPr>
              <a:t>both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receive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higher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               	</a:t>
            </a:r>
            <a:r>
              <a:rPr lang="pl-PL" sz="2400" b="1" dirty="0" err="1"/>
              <a:t>change</a:t>
            </a: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59</a:t>
            </a:fld>
            <a:endParaRPr lang="en-US" dirty="0"/>
          </a:p>
        </p:txBody>
      </p:sp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428B0AAC-7760-F2CB-C15E-D328F5D683EE}"/>
              </a:ext>
            </a:extLst>
          </p:cNvPr>
          <p:cNvSpPr/>
          <p:nvPr/>
        </p:nvSpPr>
        <p:spPr>
          <a:xfrm>
            <a:off x="3144853" y="3004113"/>
            <a:ext cx="92869" cy="350044"/>
          </a:xfrm>
          <a:prstGeom prst="up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E3825A56-9557-D36A-1644-3E539EEF1732}"/>
              </a:ext>
            </a:extLst>
          </p:cNvPr>
          <p:cNvSpPr/>
          <p:nvPr/>
        </p:nvSpPr>
        <p:spPr>
          <a:xfrm>
            <a:off x="4146371" y="3938942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03C876A0-96D9-6366-EFDD-2FF23518EF49}"/>
              </a:ext>
            </a:extLst>
          </p:cNvPr>
          <p:cNvSpPr/>
          <p:nvPr/>
        </p:nvSpPr>
        <p:spPr>
          <a:xfrm rot="10800000">
            <a:off x="4390450" y="3489111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60FDB4C1-7D03-CD6C-0962-69576FDDE1B4}"/>
              </a:ext>
            </a:extLst>
          </p:cNvPr>
          <p:cNvSpPr/>
          <p:nvPr/>
        </p:nvSpPr>
        <p:spPr>
          <a:xfrm>
            <a:off x="4299962" y="3938941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254D8970-52E8-C71C-311F-4AEC2D5FD963}"/>
              </a:ext>
            </a:extLst>
          </p:cNvPr>
          <p:cNvSpPr/>
          <p:nvPr/>
        </p:nvSpPr>
        <p:spPr>
          <a:xfrm rot="10800000">
            <a:off x="4244003" y="3489110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533475C7-90C9-DECE-DE94-F640BA480C0C}"/>
              </a:ext>
            </a:extLst>
          </p:cNvPr>
          <p:cNvSpPr/>
          <p:nvPr/>
        </p:nvSpPr>
        <p:spPr>
          <a:xfrm rot="10800000">
            <a:off x="8891011" y="3489110"/>
            <a:ext cx="97631" cy="31432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A53D0D46-0FD1-32A0-D817-45AF25E51674}"/>
              </a:ext>
            </a:extLst>
          </p:cNvPr>
          <p:cNvSpPr/>
          <p:nvPr/>
        </p:nvSpPr>
        <p:spPr>
          <a:xfrm rot="10800000">
            <a:off x="8744564" y="3489109"/>
            <a:ext cx="97631" cy="31432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4DBF5F71-A9A1-E980-94E1-4C764FA12DF1}"/>
              </a:ext>
            </a:extLst>
          </p:cNvPr>
          <p:cNvSpPr/>
          <p:nvPr/>
        </p:nvSpPr>
        <p:spPr>
          <a:xfrm>
            <a:off x="8500722" y="3938941"/>
            <a:ext cx="97631" cy="31432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545A374E-28EC-8B79-51D2-88BB9CEEF747}"/>
              </a:ext>
            </a:extLst>
          </p:cNvPr>
          <p:cNvSpPr/>
          <p:nvPr/>
        </p:nvSpPr>
        <p:spPr>
          <a:xfrm>
            <a:off x="8654313" y="3938940"/>
            <a:ext cx="97631" cy="31432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576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collusion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41" y="2483228"/>
            <a:ext cx="11329680" cy="2534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Moderate</a:t>
            </a:r>
            <a:r>
              <a:rPr lang="pl-PL" dirty="0"/>
              <a:t> </a:t>
            </a:r>
            <a:r>
              <a:rPr lang="pl-PL" dirty="0" err="1"/>
              <a:t>exploration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price</a:t>
            </a:r>
            <a:r>
              <a:rPr lang="pl-PL" dirty="0"/>
              <a:t> </a:t>
            </a:r>
            <a:r>
              <a:rPr lang="pl-PL" dirty="0" err="1"/>
              <a:t>increases</a:t>
            </a:r>
            <a:r>
              <a:rPr lang="pl-PL" dirty="0"/>
              <a:t>. In </a:t>
            </a:r>
            <a:r>
              <a:rPr lang="pl-PL" dirty="0" err="1"/>
              <a:t>equilibrium</a:t>
            </a:r>
            <a:r>
              <a:rPr lang="pl-PL" dirty="0"/>
              <a:t>:</a:t>
            </a:r>
          </a:p>
          <a:p>
            <a:r>
              <a:rPr lang="pl-PL" sz="2400" dirty="0"/>
              <a:t>One agent </a:t>
            </a:r>
            <a:r>
              <a:rPr lang="pl-PL" sz="2400" dirty="0" err="1"/>
              <a:t>deviates</a:t>
            </a:r>
            <a:r>
              <a:rPr lang="pl-PL" sz="2400" dirty="0"/>
              <a:t>     </a:t>
            </a:r>
            <a:r>
              <a:rPr lang="pl-PL" sz="2400" dirty="0">
                <a:sym typeface="Wingdings" panose="05000000000000000000" pitchFamily="2" charset="2"/>
              </a:rPr>
              <a:t> </a:t>
            </a:r>
            <a:r>
              <a:rPr lang="pl-PL" sz="2400" dirty="0" err="1"/>
              <a:t>neither</a:t>
            </a:r>
            <a:r>
              <a:rPr lang="pl-PL" sz="2400" dirty="0"/>
              <a:t> </a:t>
            </a:r>
            <a:r>
              <a:rPr lang="pl-PL" sz="2400" dirty="0" err="1"/>
              <a:t>increase</a:t>
            </a:r>
            <a:r>
              <a:rPr lang="pl-PL" sz="2400" dirty="0"/>
              <a:t> nor </a:t>
            </a:r>
            <a:r>
              <a:rPr lang="pl-PL" sz="2400" dirty="0" err="1"/>
              <a:t>decrease</a:t>
            </a:r>
            <a:r>
              <a:rPr lang="pl-PL" sz="2400" dirty="0"/>
              <a:t> the </a:t>
            </a:r>
            <a:r>
              <a:rPr lang="pl-PL" sz="2400" dirty="0" err="1"/>
              <a:t>reward</a:t>
            </a:r>
            <a:r>
              <a:rPr lang="pl-PL" sz="2400" dirty="0"/>
              <a:t>.   	</a:t>
            </a:r>
            <a:r>
              <a:rPr lang="pl-PL" sz="2400" b="1" dirty="0"/>
              <a:t>no </a:t>
            </a:r>
            <a:r>
              <a:rPr lang="pl-PL" sz="2400" b="1" dirty="0" err="1"/>
              <a:t>change</a:t>
            </a:r>
            <a:endParaRPr lang="pl-PL" sz="2400" b="1" dirty="0"/>
          </a:p>
          <a:p>
            <a:r>
              <a:rPr lang="pl-PL" sz="2400" dirty="0" err="1"/>
              <a:t>Two</a:t>
            </a:r>
            <a:r>
              <a:rPr lang="pl-PL" sz="2400" dirty="0"/>
              <a:t> </a:t>
            </a:r>
            <a:r>
              <a:rPr lang="pl-PL" sz="2400" dirty="0" err="1"/>
              <a:t>agents</a:t>
            </a:r>
            <a:r>
              <a:rPr lang="pl-PL" sz="2400" dirty="0"/>
              <a:t> </a:t>
            </a:r>
            <a:r>
              <a:rPr lang="pl-PL" sz="2400" dirty="0" err="1"/>
              <a:t>decrease</a:t>
            </a:r>
            <a:r>
              <a:rPr lang="pl-PL" sz="2400" dirty="0"/>
              <a:t> </a:t>
            </a:r>
            <a:r>
              <a:rPr lang="pl-PL" sz="2400" dirty="0" err="1"/>
              <a:t>prices</a:t>
            </a:r>
            <a:r>
              <a:rPr lang="pl-PL" sz="2400" dirty="0"/>
              <a:t>     </a:t>
            </a:r>
            <a:r>
              <a:rPr lang="pl-PL" sz="2400" dirty="0">
                <a:sym typeface="Wingdings" panose="05000000000000000000" pitchFamily="2" charset="2"/>
              </a:rPr>
              <a:t> </a:t>
            </a:r>
            <a:r>
              <a:rPr lang="pl-PL" sz="2400" dirty="0" err="1">
                <a:sym typeface="Wingdings" panose="05000000000000000000" pitchFamily="2" charset="2"/>
              </a:rPr>
              <a:t>both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receive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smaller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 	</a:t>
            </a:r>
            <a:r>
              <a:rPr lang="pl-PL" sz="2400" b="1" dirty="0"/>
              <a:t>no </a:t>
            </a:r>
            <a:r>
              <a:rPr lang="pl-PL" sz="2400" b="1" dirty="0" err="1"/>
              <a:t>change</a:t>
            </a:r>
            <a:endParaRPr lang="pl-PL" sz="2400" dirty="0">
              <a:sym typeface="Wingdings" panose="05000000000000000000" pitchFamily="2" charset="2"/>
            </a:endParaRPr>
          </a:p>
          <a:p>
            <a:r>
              <a:rPr lang="pl-PL" sz="2400" dirty="0" err="1">
                <a:sym typeface="Wingdings" panose="05000000000000000000" pitchFamily="2" charset="2"/>
              </a:rPr>
              <a:t>Two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agents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increase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     </a:t>
            </a:r>
            <a:r>
              <a:rPr lang="pl-PL" sz="2400" dirty="0" err="1">
                <a:sym typeface="Wingdings" panose="05000000000000000000" pitchFamily="2" charset="2"/>
              </a:rPr>
              <a:t>both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receive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higher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               	</a:t>
            </a:r>
            <a:r>
              <a:rPr lang="pl-PL" sz="2400" b="1" dirty="0" err="1"/>
              <a:t>change</a:t>
            </a:r>
            <a:endParaRPr lang="pl-PL" sz="2400" dirty="0">
              <a:sym typeface="Wingdings" panose="05000000000000000000" pitchFamily="2" charset="2"/>
            </a:endParaRPr>
          </a:p>
          <a:p>
            <a:r>
              <a:rPr lang="pl-PL" sz="2400" dirty="0">
                <a:sym typeface="Wingdings" panose="05000000000000000000" pitchFamily="2" charset="2"/>
              </a:rPr>
              <a:t>One </a:t>
            </a:r>
            <a:r>
              <a:rPr lang="pl-PL" sz="2400" dirty="0" err="1">
                <a:sym typeface="Wingdings" panose="05000000000000000000" pitchFamily="2" charset="2"/>
              </a:rPr>
              <a:t>increases</a:t>
            </a:r>
            <a:r>
              <a:rPr lang="pl-PL" sz="2400" dirty="0">
                <a:sym typeface="Wingdings" panose="05000000000000000000" pitchFamily="2" charset="2"/>
              </a:rPr>
              <a:t>/ one </a:t>
            </a:r>
            <a:r>
              <a:rPr lang="pl-PL" sz="2400" dirty="0" err="1">
                <a:sym typeface="Wingdings" panose="05000000000000000000" pitchFamily="2" charset="2"/>
              </a:rPr>
              <a:t>decreases</a:t>
            </a:r>
            <a:r>
              <a:rPr lang="pl-PL" sz="2400" dirty="0">
                <a:sym typeface="Wingdings" panose="05000000000000000000" pitchFamily="2" charset="2"/>
              </a:rPr>
              <a:t>     one </a:t>
            </a:r>
            <a:r>
              <a:rPr lang="pl-PL" sz="2400" dirty="0" err="1">
                <a:sym typeface="Wingdings" panose="05000000000000000000" pitchFamily="2" charset="2"/>
              </a:rPr>
              <a:t>higher</a:t>
            </a:r>
            <a:r>
              <a:rPr lang="pl-PL" sz="2400" dirty="0">
                <a:sym typeface="Wingdings" panose="05000000000000000000" pitchFamily="2" charset="2"/>
              </a:rPr>
              <a:t>, one </a:t>
            </a:r>
            <a:r>
              <a:rPr lang="pl-PL" sz="2400" dirty="0" err="1">
                <a:sym typeface="Wingdings" panose="05000000000000000000" pitchFamily="2" charset="2"/>
              </a:rPr>
              <a:t>lower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b="1" dirty="0"/>
              <a:t>      	</a:t>
            </a:r>
            <a:r>
              <a:rPr lang="pl-PL" sz="2400" b="1" dirty="0" err="1"/>
              <a:t>change</a:t>
            </a: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60</a:t>
            </a:fld>
            <a:endParaRPr lang="en-US" dirty="0"/>
          </a:p>
        </p:txBody>
      </p:sp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428B0AAC-7760-F2CB-C15E-D328F5D683EE}"/>
              </a:ext>
            </a:extLst>
          </p:cNvPr>
          <p:cNvSpPr/>
          <p:nvPr/>
        </p:nvSpPr>
        <p:spPr>
          <a:xfrm>
            <a:off x="3144853" y="3004113"/>
            <a:ext cx="92869" cy="350044"/>
          </a:xfrm>
          <a:prstGeom prst="up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E3825A56-9557-D36A-1644-3E539EEF1732}"/>
              </a:ext>
            </a:extLst>
          </p:cNvPr>
          <p:cNvSpPr/>
          <p:nvPr/>
        </p:nvSpPr>
        <p:spPr>
          <a:xfrm>
            <a:off x="4146371" y="3938942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03C876A0-96D9-6366-EFDD-2FF23518EF49}"/>
              </a:ext>
            </a:extLst>
          </p:cNvPr>
          <p:cNvSpPr/>
          <p:nvPr/>
        </p:nvSpPr>
        <p:spPr>
          <a:xfrm rot="10800000">
            <a:off x="4390450" y="3489111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1CF72113-BEC6-D592-1015-3885E055765B}"/>
              </a:ext>
            </a:extLst>
          </p:cNvPr>
          <p:cNvSpPr/>
          <p:nvPr/>
        </p:nvSpPr>
        <p:spPr>
          <a:xfrm rot="10800000">
            <a:off x="4689295" y="4415682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60FDB4C1-7D03-CD6C-0962-69576FDDE1B4}"/>
              </a:ext>
            </a:extLst>
          </p:cNvPr>
          <p:cNvSpPr/>
          <p:nvPr/>
        </p:nvSpPr>
        <p:spPr>
          <a:xfrm>
            <a:off x="4299962" y="3938941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4ACEAB52-FBF0-2F15-1F06-3C4DEA9AFFD8}"/>
              </a:ext>
            </a:extLst>
          </p:cNvPr>
          <p:cNvSpPr/>
          <p:nvPr/>
        </p:nvSpPr>
        <p:spPr>
          <a:xfrm>
            <a:off x="4570234" y="4397210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254D8970-52E8-C71C-311F-4AEC2D5FD963}"/>
              </a:ext>
            </a:extLst>
          </p:cNvPr>
          <p:cNvSpPr/>
          <p:nvPr/>
        </p:nvSpPr>
        <p:spPr>
          <a:xfrm rot="10800000">
            <a:off x="4244003" y="3489110"/>
            <a:ext cx="97631" cy="314325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533475C7-90C9-DECE-DE94-F640BA480C0C}"/>
              </a:ext>
            </a:extLst>
          </p:cNvPr>
          <p:cNvSpPr/>
          <p:nvPr/>
        </p:nvSpPr>
        <p:spPr>
          <a:xfrm rot="10800000">
            <a:off x="8891011" y="3489110"/>
            <a:ext cx="97631" cy="31432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A53D0D46-0FD1-32A0-D817-45AF25E51674}"/>
              </a:ext>
            </a:extLst>
          </p:cNvPr>
          <p:cNvSpPr/>
          <p:nvPr/>
        </p:nvSpPr>
        <p:spPr>
          <a:xfrm rot="10800000">
            <a:off x="8744564" y="3489109"/>
            <a:ext cx="97631" cy="31432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4DBF5F71-A9A1-E980-94E1-4C764FA12DF1}"/>
              </a:ext>
            </a:extLst>
          </p:cNvPr>
          <p:cNvSpPr/>
          <p:nvPr/>
        </p:nvSpPr>
        <p:spPr>
          <a:xfrm>
            <a:off x="8500722" y="3938941"/>
            <a:ext cx="97631" cy="31432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545A374E-28EC-8B79-51D2-88BB9CEEF747}"/>
              </a:ext>
            </a:extLst>
          </p:cNvPr>
          <p:cNvSpPr/>
          <p:nvPr/>
        </p:nvSpPr>
        <p:spPr>
          <a:xfrm>
            <a:off x="8654313" y="3938940"/>
            <a:ext cx="97631" cy="31432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7F4F5233-1A66-D768-7BB1-1A7D8FAC7631}"/>
              </a:ext>
            </a:extLst>
          </p:cNvPr>
          <p:cNvSpPr/>
          <p:nvPr/>
        </p:nvSpPr>
        <p:spPr>
          <a:xfrm>
            <a:off x="9130563" y="4392446"/>
            <a:ext cx="97631" cy="31432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04507601-91FE-35D3-CD5C-E44D3AEECFDF}"/>
              </a:ext>
            </a:extLst>
          </p:cNvPr>
          <p:cNvSpPr/>
          <p:nvPr/>
        </p:nvSpPr>
        <p:spPr>
          <a:xfrm rot="10800000">
            <a:off x="9249624" y="4392446"/>
            <a:ext cx="97631" cy="314325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585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72" y="2394984"/>
            <a:ext cx="10515600" cy="33841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Past </a:t>
            </a:r>
            <a:r>
              <a:rPr lang="pl-PL" dirty="0" err="1"/>
              <a:t>memory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higher</a:t>
            </a:r>
            <a:r>
              <a:rPr lang="pl-PL" dirty="0"/>
              <a:t> </a:t>
            </a:r>
            <a:r>
              <a:rPr lang="pl-PL" dirty="0" err="1"/>
              <a:t>prices</a:t>
            </a:r>
            <a:r>
              <a:rPr lang="pl-PL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If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are</a:t>
            </a:r>
            <a:r>
              <a:rPr lang="pl-PL" sz="2400" dirty="0">
                <a:sym typeface="Wingdings" panose="05000000000000000000" pitchFamily="2" charset="2"/>
              </a:rPr>
              <a:t> high, the </a:t>
            </a:r>
            <a:r>
              <a:rPr lang="pl-PL" sz="2400" dirty="0" err="1">
                <a:sym typeface="Wingdings" panose="05000000000000000000" pitchFamily="2" charset="2"/>
              </a:rPr>
              <a:t>algorithm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through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exploration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associates</a:t>
            </a:r>
            <a:r>
              <a:rPr lang="pl-PL" sz="2400" dirty="0">
                <a:sym typeface="Wingdings" panose="05000000000000000000" pitchFamily="2" charset="2"/>
              </a:rPr>
              <a:t> high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with high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4882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72" y="2394984"/>
            <a:ext cx="10515600" cy="33841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Past </a:t>
            </a:r>
            <a:r>
              <a:rPr lang="pl-PL" dirty="0" err="1"/>
              <a:t>memory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higher</a:t>
            </a:r>
            <a:r>
              <a:rPr lang="pl-PL" dirty="0"/>
              <a:t> </a:t>
            </a:r>
            <a:r>
              <a:rPr lang="pl-PL" dirty="0" err="1"/>
              <a:t>prices</a:t>
            </a:r>
            <a:r>
              <a:rPr lang="pl-PL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If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are</a:t>
            </a:r>
            <a:r>
              <a:rPr lang="pl-PL" sz="2400" dirty="0">
                <a:sym typeface="Wingdings" panose="05000000000000000000" pitchFamily="2" charset="2"/>
              </a:rPr>
              <a:t> high, the </a:t>
            </a:r>
            <a:r>
              <a:rPr lang="pl-PL" sz="2400" dirty="0" err="1">
                <a:sym typeface="Wingdings" panose="05000000000000000000" pitchFamily="2" charset="2"/>
              </a:rPr>
              <a:t>algorithm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through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exploration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associates</a:t>
            </a:r>
            <a:r>
              <a:rPr lang="pl-PL" sz="2400" dirty="0">
                <a:sym typeface="Wingdings" panose="05000000000000000000" pitchFamily="2" charset="2"/>
              </a:rPr>
              <a:t> high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with high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Then, one </a:t>
            </a:r>
            <a:r>
              <a:rPr lang="pl-PL" sz="2400" dirty="0" err="1">
                <a:sym typeface="Wingdings" panose="05000000000000000000" pitchFamily="2" charset="2"/>
              </a:rPr>
              <a:t>bandit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decreases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which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causes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other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bandits</a:t>
            </a:r>
            <a:r>
              <a:rPr lang="pl-PL" sz="2400" dirty="0">
                <a:sym typeface="Wingdings" panose="05000000000000000000" pitchFamily="2" charset="2"/>
              </a:rPr>
              <a:t> to </a:t>
            </a:r>
            <a:r>
              <a:rPr lang="pl-PL" sz="2400" dirty="0" err="1">
                <a:sym typeface="Wingdings" panose="05000000000000000000" pitchFamily="2" charset="2"/>
              </a:rPr>
              <a:t>decrease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their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2202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72" y="2394984"/>
            <a:ext cx="10515600" cy="33841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Past </a:t>
            </a:r>
            <a:r>
              <a:rPr lang="pl-PL" dirty="0" err="1"/>
              <a:t>memory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higher</a:t>
            </a:r>
            <a:r>
              <a:rPr lang="pl-PL" dirty="0"/>
              <a:t> </a:t>
            </a:r>
            <a:r>
              <a:rPr lang="pl-PL" dirty="0" err="1"/>
              <a:t>prices</a:t>
            </a:r>
            <a:r>
              <a:rPr lang="pl-PL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If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are</a:t>
            </a:r>
            <a:r>
              <a:rPr lang="pl-PL" sz="2400" dirty="0">
                <a:sym typeface="Wingdings" panose="05000000000000000000" pitchFamily="2" charset="2"/>
              </a:rPr>
              <a:t> high, the </a:t>
            </a:r>
            <a:r>
              <a:rPr lang="pl-PL" sz="2400" dirty="0" err="1">
                <a:sym typeface="Wingdings" panose="05000000000000000000" pitchFamily="2" charset="2"/>
              </a:rPr>
              <a:t>algorithm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through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exploration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associates</a:t>
            </a:r>
            <a:r>
              <a:rPr lang="pl-PL" sz="2400" dirty="0">
                <a:sym typeface="Wingdings" panose="05000000000000000000" pitchFamily="2" charset="2"/>
              </a:rPr>
              <a:t> high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with high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Then, one </a:t>
            </a:r>
            <a:r>
              <a:rPr lang="pl-PL" sz="2400" dirty="0" err="1">
                <a:sym typeface="Wingdings" panose="05000000000000000000" pitchFamily="2" charset="2"/>
              </a:rPr>
              <a:t>bandit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decreases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which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causes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other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bandits</a:t>
            </a:r>
            <a:r>
              <a:rPr lang="pl-PL" sz="2400" dirty="0">
                <a:sym typeface="Wingdings" panose="05000000000000000000" pitchFamily="2" charset="2"/>
              </a:rPr>
              <a:t> to </a:t>
            </a:r>
            <a:r>
              <a:rPr lang="pl-PL" sz="2400" dirty="0" err="1">
                <a:sym typeface="Wingdings" panose="05000000000000000000" pitchFamily="2" charset="2"/>
              </a:rPr>
              <a:t>decrease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their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 </a:t>
            </a:r>
            <a:r>
              <a:rPr lang="pl-PL" sz="2400" dirty="0" err="1">
                <a:sym typeface="Wingdings" panose="05000000000000000000" pitchFamily="2" charset="2"/>
              </a:rPr>
              <a:t>observed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decrease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5277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72" y="2394984"/>
            <a:ext cx="10515600" cy="33841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Past </a:t>
            </a:r>
            <a:r>
              <a:rPr lang="pl-PL" dirty="0" err="1"/>
              <a:t>memory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higher</a:t>
            </a:r>
            <a:r>
              <a:rPr lang="pl-PL" dirty="0"/>
              <a:t> </a:t>
            </a:r>
            <a:r>
              <a:rPr lang="pl-PL" dirty="0" err="1"/>
              <a:t>prices</a:t>
            </a:r>
            <a:r>
              <a:rPr lang="pl-PL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If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are</a:t>
            </a:r>
            <a:r>
              <a:rPr lang="pl-PL" sz="2400" dirty="0">
                <a:sym typeface="Wingdings" panose="05000000000000000000" pitchFamily="2" charset="2"/>
              </a:rPr>
              <a:t> high, the </a:t>
            </a:r>
            <a:r>
              <a:rPr lang="pl-PL" sz="2400" dirty="0" err="1">
                <a:sym typeface="Wingdings" panose="05000000000000000000" pitchFamily="2" charset="2"/>
              </a:rPr>
              <a:t>algorithm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through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exploration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associates</a:t>
            </a:r>
            <a:r>
              <a:rPr lang="pl-PL" sz="2400" dirty="0">
                <a:sym typeface="Wingdings" panose="05000000000000000000" pitchFamily="2" charset="2"/>
              </a:rPr>
              <a:t> high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with high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Then, one </a:t>
            </a:r>
            <a:r>
              <a:rPr lang="pl-PL" sz="2400" dirty="0" err="1">
                <a:sym typeface="Wingdings" panose="05000000000000000000" pitchFamily="2" charset="2"/>
              </a:rPr>
              <a:t>bandit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decreases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which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causes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other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bandits</a:t>
            </a:r>
            <a:r>
              <a:rPr lang="pl-PL" sz="2400" dirty="0">
                <a:sym typeface="Wingdings" panose="05000000000000000000" pitchFamily="2" charset="2"/>
              </a:rPr>
              <a:t> to </a:t>
            </a:r>
            <a:r>
              <a:rPr lang="pl-PL" sz="2400" dirty="0" err="1">
                <a:sym typeface="Wingdings" panose="05000000000000000000" pitchFamily="2" charset="2"/>
              </a:rPr>
              <a:t>decrease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their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 </a:t>
            </a:r>
            <a:r>
              <a:rPr lang="pl-PL" sz="2400" dirty="0" err="1">
                <a:sym typeface="Wingdings" panose="05000000000000000000" pitchFamily="2" charset="2"/>
              </a:rPr>
              <a:t>observed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decrease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 </a:t>
            </a:r>
            <a:r>
              <a:rPr lang="pl-PL" sz="2400" dirty="0" err="1">
                <a:sym typeface="Wingdings" panose="05000000000000000000" pitchFamily="2" charset="2"/>
              </a:rPr>
              <a:t>memory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specifies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that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some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previous</a:t>
            </a:r>
            <a:r>
              <a:rPr lang="pl-PL" sz="2400" dirty="0">
                <a:sym typeface="Wingdings" panose="05000000000000000000" pitchFamily="2" charset="2"/>
              </a:rPr>
              <a:t> (</a:t>
            </a:r>
            <a:r>
              <a:rPr lang="pl-PL" sz="2400" dirty="0" err="1">
                <a:sym typeface="Wingdings" panose="05000000000000000000" pitchFamily="2" charset="2"/>
              </a:rPr>
              <a:t>higher</a:t>
            </a:r>
            <a:r>
              <a:rPr lang="pl-PL" sz="2400" dirty="0">
                <a:sym typeface="Wingdings" panose="05000000000000000000" pitchFamily="2" charset="2"/>
              </a:rPr>
              <a:t>)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were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better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198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Discussion</a:t>
            </a:r>
            <a:r>
              <a:rPr lang="pl-PL" dirty="0"/>
              <a:t> -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delay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72" y="2394984"/>
            <a:ext cx="10515600" cy="3777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Past </a:t>
            </a:r>
            <a:r>
              <a:rPr lang="pl-PL" dirty="0" err="1"/>
              <a:t>memory</a:t>
            </a:r>
            <a:r>
              <a:rPr lang="pl-PL" dirty="0"/>
              <a:t> </a:t>
            </a:r>
            <a:r>
              <a:rPr lang="pl-PL" dirty="0" err="1"/>
              <a:t>favors</a:t>
            </a:r>
            <a:r>
              <a:rPr lang="pl-PL" dirty="0"/>
              <a:t> </a:t>
            </a:r>
            <a:r>
              <a:rPr lang="pl-PL" dirty="0" err="1"/>
              <a:t>higher</a:t>
            </a:r>
            <a:r>
              <a:rPr lang="pl-PL" dirty="0"/>
              <a:t> </a:t>
            </a:r>
            <a:r>
              <a:rPr lang="pl-PL" dirty="0" err="1"/>
              <a:t>prices</a:t>
            </a:r>
            <a:r>
              <a:rPr lang="pl-PL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If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are</a:t>
            </a:r>
            <a:r>
              <a:rPr lang="pl-PL" sz="2400" dirty="0">
                <a:sym typeface="Wingdings" panose="05000000000000000000" pitchFamily="2" charset="2"/>
              </a:rPr>
              <a:t> high, the </a:t>
            </a:r>
            <a:r>
              <a:rPr lang="pl-PL" sz="2400" dirty="0" err="1">
                <a:sym typeface="Wingdings" panose="05000000000000000000" pitchFamily="2" charset="2"/>
              </a:rPr>
              <a:t>algorithm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through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exploration</a:t>
            </a:r>
            <a:r>
              <a:rPr lang="pl-PL" sz="2400" dirty="0">
                <a:sym typeface="Wingdings" panose="05000000000000000000" pitchFamily="2" charset="2"/>
              </a:rPr>
              <a:t>, </a:t>
            </a:r>
            <a:r>
              <a:rPr lang="pl-PL" sz="2400" dirty="0" err="1">
                <a:sym typeface="Wingdings" panose="05000000000000000000" pitchFamily="2" charset="2"/>
              </a:rPr>
              <a:t>associates</a:t>
            </a:r>
            <a:r>
              <a:rPr lang="pl-PL" sz="2400" dirty="0">
                <a:sym typeface="Wingdings" panose="05000000000000000000" pitchFamily="2" charset="2"/>
              </a:rPr>
              <a:t> high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with high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Then, one </a:t>
            </a:r>
            <a:r>
              <a:rPr lang="pl-PL" sz="2400" dirty="0" err="1">
                <a:sym typeface="Wingdings" panose="05000000000000000000" pitchFamily="2" charset="2"/>
              </a:rPr>
              <a:t>bandit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decreases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price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which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causes</a:t>
            </a:r>
            <a:r>
              <a:rPr lang="pl-PL" sz="2400" dirty="0">
                <a:sym typeface="Wingdings" panose="05000000000000000000" pitchFamily="2" charset="2"/>
              </a:rPr>
              <a:t> the </a:t>
            </a:r>
            <a:r>
              <a:rPr lang="pl-PL" sz="2400" dirty="0" err="1">
                <a:sym typeface="Wingdings" panose="05000000000000000000" pitchFamily="2" charset="2"/>
              </a:rPr>
              <a:t>other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bandits</a:t>
            </a:r>
            <a:r>
              <a:rPr lang="pl-PL" sz="2400" dirty="0">
                <a:sym typeface="Wingdings" panose="05000000000000000000" pitchFamily="2" charset="2"/>
              </a:rPr>
              <a:t> to </a:t>
            </a:r>
            <a:r>
              <a:rPr lang="pl-PL" sz="2400" dirty="0" err="1">
                <a:sym typeface="Wingdings" panose="05000000000000000000" pitchFamily="2" charset="2"/>
              </a:rPr>
              <a:t>decrease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their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 </a:t>
            </a:r>
            <a:r>
              <a:rPr lang="pl-PL" sz="2400" dirty="0" err="1">
                <a:sym typeface="Wingdings" panose="05000000000000000000" pitchFamily="2" charset="2"/>
              </a:rPr>
              <a:t>observed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rewards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decrease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 </a:t>
            </a:r>
            <a:r>
              <a:rPr lang="pl-PL" sz="2400" dirty="0" err="1">
                <a:sym typeface="Wingdings" panose="05000000000000000000" pitchFamily="2" charset="2"/>
              </a:rPr>
              <a:t>memory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specifies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that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some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previous</a:t>
            </a:r>
            <a:r>
              <a:rPr lang="pl-PL" sz="2400" dirty="0">
                <a:sym typeface="Wingdings" panose="05000000000000000000" pitchFamily="2" charset="2"/>
              </a:rPr>
              <a:t> (</a:t>
            </a:r>
            <a:r>
              <a:rPr lang="pl-PL" sz="2400" dirty="0" err="1">
                <a:sym typeface="Wingdings" panose="05000000000000000000" pitchFamily="2" charset="2"/>
              </a:rPr>
              <a:t>higher</a:t>
            </a:r>
            <a:r>
              <a:rPr lang="pl-PL" sz="2400" dirty="0">
                <a:sym typeface="Wingdings" panose="05000000000000000000" pitchFamily="2" charset="2"/>
              </a:rPr>
              <a:t>)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were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better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ym typeface="Wingdings" panose="05000000000000000000" pitchFamily="2" charset="2"/>
              </a:rPr>
              <a:t>The </a:t>
            </a:r>
            <a:r>
              <a:rPr lang="pl-PL" sz="2400" dirty="0" err="1">
                <a:sym typeface="Wingdings" panose="05000000000000000000" pitchFamily="2" charset="2"/>
              </a:rPr>
              <a:t>agents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revert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back</a:t>
            </a:r>
            <a:r>
              <a:rPr lang="pl-PL" sz="2400" dirty="0">
                <a:sym typeface="Wingdings" panose="05000000000000000000" pitchFamily="2" charset="2"/>
              </a:rPr>
              <a:t> to the </a:t>
            </a:r>
            <a:r>
              <a:rPr lang="pl-PL" sz="2400" dirty="0" err="1">
                <a:sym typeface="Wingdings" panose="05000000000000000000" pitchFamily="2" charset="2"/>
              </a:rPr>
              <a:t>higher</a:t>
            </a:r>
            <a:r>
              <a:rPr lang="pl-PL" sz="2400" dirty="0">
                <a:sym typeface="Wingdings" panose="05000000000000000000" pitchFamily="2" charset="2"/>
              </a:rPr>
              <a:t> </a:t>
            </a:r>
            <a:r>
              <a:rPr lang="pl-PL" sz="2400" dirty="0" err="1">
                <a:sym typeface="Wingdings" panose="05000000000000000000" pitchFamily="2" charset="2"/>
              </a:rPr>
              <a:t>prices</a:t>
            </a:r>
            <a:r>
              <a:rPr lang="pl-PL" sz="2400" dirty="0">
                <a:sym typeface="Wingdings" panose="05000000000000000000" pitchFamily="2" charset="2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pl-PL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l-PL" sz="2400" dirty="0">
              <a:sym typeface="Wingdings" panose="05000000000000000000" pitchFamily="2" charset="2"/>
            </a:endParaRPr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882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2356"/>
            <a:ext cx="10515600" cy="4022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1. E</a:t>
            </a:r>
            <a:r>
              <a:rPr lang="en-GB" dirty="0" err="1"/>
              <a:t>ven</a:t>
            </a:r>
            <a:r>
              <a:rPr lang="en-GB" dirty="0"/>
              <a:t> without transient demand response, autonomous </a:t>
            </a:r>
            <a:r>
              <a:rPr lang="pl-PL" dirty="0"/>
              <a:t>learning </a:t>
            </a:r>
            <a:r>
              <a:rPr lang="en-GB" dirty="0"/>
              <a:t>agents that cannot</a:t>
            </a:r>
            <a:r>
              <a:rPr lang="pl-PL" dirty="0"/>
              <a:t> </a:t>
            </a:r>
            <a:r>
              <a:rPr lang="en-GB" dirty="0"/>
              <a:t>observe the competitor prices can converge to supra-competitive </a:t>
            </a:r>
            <a:r>
              <a:rPr lang="en-GB" dirty="0" err="1"/>
              <a:t>equilibriu</a:t>
            </a:r>
            <a:r>
              <a:rPr lang="pl-PL" dirty="0"/>
              <a:t>m.</a:t>
            </a:r>
          </a:p>
          <a:p>
            <a:pPr marL="0" indent="0">
              <a:buNone/>
            </a:pPr>
            <a:r>
              <a:rPr lang="pl-PL" dirty="0"/>
              <a:t>2. W</a:t>
            </a:r>
            <a:r>
              <a:rPr lang="en-GB" dirty="0"/>
              <a:t>hen the transient demand response is introduced into the environment, the</a:t>
            </a:r>
            <a:r>
              <a:rPr lang="pl-PL" dirty="0"/>
              <a:t> </a:t>
            </a:r>
            <a:r>
              <a:rPr lang="pl-PL" dirty="0" err="1"/>
              <a:t>product</a:t>
            </a:r>
            <a:r>
              <a:rPr lang="pl-PL" dirty="0"/>
              <a:t> </a:t>
            </a:r>
            <a:r>
              <a:rPr lang="en-GB" dirty="0"/>
              <a:t>margins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increase</a:t>
            </a:r>
            <a:r>
              <a:rPr lang="pl-PL" dirty="0"/>
              <a:t> by 4</a:t>
            </a:r>
            <a:r>
              <a:rPr lang="en-GB" dirty="0"/>
              <a:t>0% with respect to the competitive levels.</a:t>
            </a:r>
            <a:endParaRPr lang="pl-PL" dirty="0"/>
          </a:p>
          <a:p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603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for the </a:t>
            </a:r>
            <a:r>
              <a:rPr lang="pl-PL" dirty="0" err="1"/>
              <a:t>attention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4628"/>
            <a:ext cx="10515600" cy="3831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Funding</a:t>
            </a:r>
          </a:p>
          <a:p>
            <a:pPr marL="0" indent="0">
              <a:buNone/>
            </a:pPr>
            <a:r>
              <a:rPr lang="pl-PL" sz="2000" dirty="0"/>
              <a:t>Author i</a:t>
            </a:r>
            <a:r>
              <a:rPr lang="en-GB" sz="2000" dirty="0"/>
              <a:t>s supported by the EPSRC Centre for Doctoral Training in Mathematical Modelling, Analysis and Computation (MAC-MIGS) funded by the UK Engineering and Physical Sciences</a:t>
            </a:r>
            <a:r>
              <a:rPr lang="pl-PL" sz="2000" dirty="0"/>
              <a:t> </a:t>
            </a:r>
            <a:r>
              <a:rPr lang="en-GB" sz="2000" dirty="0"/>
              <a:t>Research Council (grant EP/S023291/1), Heriot-Watt University and the University of Edinburgh.</a:t>
            </a:r>
            <a:endParaRPr lang="pl-PL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455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844"/>
            <a:ext cx="10515600" cy="1325563"/>
          </a:xfrm>
        </p:spPr>
        <p:txBody>
          <a:bodyPr/>
          <a:lstStyle/>
          <a:p>
            <a:r>
              <a:rPr lang="pl-PL" dirty="0" err="1"/>
              <a:t>Future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22FD-C5B7-071C-71CB-8C7B5088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2356"/>
            <a:ext cx="10515600" cy="402247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dirty="0" err="1"/>
              <a:t>Addition</a:t>
            </a:r>
            <a:r>
              <a:rPr lang="pl-PL" dirty="0"/>
              <a:t> of </a:t>
            </a:r>
            <a:r>
              <a:rPr lang="pl-PL" dirty="0" err="1"/>
              <a:t>memory</a:t>
            </a:r>
            <a:r>
              <a:rPr lang="pl-PL" dirty="0"/>
              <a:t> i.e. Q-learning but with the </a:t>
            </a:r>
            <a:r>
              <a:rPr lang="pl-PL" dirty="0" err="1"/>
              <a:t>restriction</a:t>
            </a:r>
            <a:r>
              <a:rPr lang="pl-PL" dirty="0"/>
              <a:t> on the start </a:t>
            </a:r>
            <a:r>
              <a:rPr lang="pl-PL" dirty="0" err="1"/>
              <a:t>up</a:t>
            </a:r>
            <a:r>
              <a:rPr lang="pl-PL" dirty="0"/>
              <a:t> and </a:t>
            </a:r>
            <a:r>
              <a:rPr lang="pl-PL" dirty="0" err="1"/>
              <a:t>exploration</a:t>
            </a:r>
            <a:r>
              <a:rPr lang="pl-PL" dirty="0"/>
              <a:t> of the </a:t>
            </a:r>
            <a:r>
              <a:rPr lang="pl-PL" dirty="0" err="1"/>
              <a:t>algorithm</a:t>
            </a:r>
            <a:r>
              <a:rPr lang="pl-PL" dirty="0"/>
              <a:t>.</a:t>
            </a:r>
          </a:p>
          <a:p>
            <a:pPr marL="514350" indent="-514350">
              <a:buAutoNum type="arabicPeriod"/>
            </a:pPr>
            <a:r>
              <a:rPr lang="pl-PL" dirty="0" err="1"/>
              <a:t>Addition</a:t>
            </a:r>
            <a:r>
              <a:rPr lang="pl-PL" dirty="0"/>
              <a:t> of </a:t>
            </a:r>
            <a:r>
              <a:rPr lang="pl-PL" dirty="0" err="1"/>
              <a:t>context</a:t>
            </a:r>
            <a:r>
              <a:rPr lang="pl-PL" dirty="0"/>
              <a:t> (</a:t>
            </a:r>
            <a:r>
              <a:rPr lang="pl-PL" dirty="0" err="1"/>
              <a:t>contextual</a:t>
            </a:r>
            <a:r>
              <a:rPr lang="pl-PL" dirty="0"/>
              <a:t> </a:t>
            </a:r>
            <a:r>
              <a:rPr lang="pl-PL" dirty="0" err="1"/>
              <a:t>bandits</a:t>
            </a:r>
            <a:r>
              <a:rPr lang="pl-PL" dirty="0"/>
              <a:t>).</a:t>
            </a:r>
            <a:endParaRPr lang="en-US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827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1307"/>
            <a:ext cx="10515600" cy="605176"/>
          </a:xfrm>
        </p:spPr>
        <p:txBody>
          <a:bodyPr>
            <a:normAutofit/>
          </a:bodyPr>
          <a:lstStyle/>
          <a:p>
            <a:r>
              <a:rPr lang="pl-PL" sz="3600" dirty="0" err="1"/>
              <a:t>Additional</a:t>
            </a:r>
            <a:r>
              <a:rPr lang="pl-PL" sz="3600" dirty="0"/>
              <a:t> materials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69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28948D-F04B-CA9A-DAE2-3CB7A24A7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293" y="2284469"/>
            <a:ext cx="10278507" cy="28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835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1307"/>
            <a:ext cx="10515600" cy="605176"/>
          </a:xfrm>
        </p:spPr>
        <p:txBody>
          <a:bodyPr>
            <a:normAutofit/>
          </a:bodyPr>
          <a:lstStyle/>
          <a:p>
            <a:r>
              <a:rPr lang="pl-PL" sz="3600" dirty="0" err="1"/>
              <a:t>Additional</a:t>
            </a:r>
            <a:r>
              <a:rPr lang="pl-PL" sz="3600" dirty="0"/>
              <a:t> materials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70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E6F9B4-07D4-84E9-CDB1-2502C3B9C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082" y="1976691"/>
            <a:ext cx="10695836" cy="423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760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1307"/>
            <a:ext cx="10515600" cy="605176"/>
          </a:xfrm>
        </p:spPr>
        <p:txBody>
          <a:bodyPr>
            <a:normAutofit/>
          </a:bodyPr>
          <a:lstStyle/>
          <a:p>
            <a:r>
              <a:rPr lang="pl-PL" sz="3600" dirty="0" err="1"/>
              <a:t>Additional</a:t>
            </a:r>
            <a:r>
              <a:rPr lang="pl-PL" sz="3600" dirty="0"/>
              <a:t> materials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71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34C9C6-A49C-AFA2-B478-1DA642A48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02731"/>
            <a:ext cx="12192000" cy="41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167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1307"/>
            <a:ext cx="10515600" cy="605176"/>
          </a:xfrm>
        </p:spPr>
        <p:txBody>
          <a:bodyPr>
            <a:normAutofit/>
          </a:bodyPr>
          <a:lstStyle/>
          <a:p>
            <a:r>
              <a:rPr lang="pl-PL" sz="3600" dirty="0" err="1"/>
              <a:t>Additional</a:t>
            </a:r>
            <a:r>
              <a:rPr lang="pl-PL" sz="3600" dirty="0"/>
              <a:t> materials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72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7CED00-400D-04F1-A0FB-1AB1C402D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99" y="951307"/>
            <a:ext cx="8831213" cy="57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470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5E93-8280-E7BB-A5D8-BF535D63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1307"/>
            <a:ext cx="10515600" cy="605176"/>
          </a:xfrm>
        </p:spPr>
        <p:txBody>
          <a:bodyPr>
            <a:normAutofit/>
          </a:bodyPr>
          <a:lstStyle/>
          <a:p>
            <a:r>
              <a:rPr lang="pl-PL" sz="3600" dirty="0" err="1"/>
              <a:t>Additional</a:t>
            </a:r>
            <a:r>
              <a:rPr lang="pl-PL" sz="3600" dirty="0"/>
              <a:t> materials</a:t>
            </a:r>
            <a:endParaRPr lang="en-US" sz="36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37AB2E6-1FEA-40DB-C554-25FA84C8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" y="140430"/>
            <a:ext cx="3075181" cy="732714"/>
          </a:xfrm>
          <a:prstGeom prst="rect">
            <a:avLst/>
          </a:prstGeom>
        </p:spPr>
      </p:pic>
      <p:pic>
        <p:nvPicPr>
          <p:cNvPr id="5" name="Picture 4" descr="A black background with grey text&#10;&#10;Description automatically generated">
            <a:extLst>
              <a:ext uri="{FF2B5EF4-FFF2-40B4-BE49-F238E27FC236}">
                <a16:creationId xmlns:a16="http://schemas.microsoft.com/office/drawing/2014/main" id="{72029633-2929-1EAE-F7CB-E0E247A79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31" y="140430"/>
            <a:ext cx="1465428" cy="7327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7C81D-EE50-D93F-8D1A-28DA69C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0816" y="6356350"/>
            <a:ext cx="5672328" cy="365125"/>
          </a:xfrm>
        </p:spPr>
        <p:txBody>
          <a:bodyPr/>
          <a:lstStyle/>
          <a:p>
            <a:r>
              <a:rPr lang="en-GB" dirty="0"/>
              <a:t>Pseudo-collusion due to algorithmic pricing with transient demand response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921-DF8B-68B7-E327-B08784C8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937A-BB95-45FD-B613-C6F506DA5F5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16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3159</Words>
  <Application>Microsoft Office PowerPoint</Application>
  <PresentationFormat>Widescreen</PresentationFormat>
  <Paragraphs>431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Aptos</vt:lpstr>
      <vt:lpstr>Aptos Display</vt:lpstr>
      <vt:lpstr>Arial</vt:lpstr>
      <vt:lpstr>Cambria Math</vt:lpstr>
      <vt:lpstr>Wingdings</vt:lpstr>
      <vt:lpstr>Office Theme</vt:lpstr>
      <vt:lpstr>Pseudo-collusion  due to algorithmic pricing  with transient demand response</vt:lpstr>
      <vt:lpstr>Background - algorithmic pricing</vt:lpstr>
      <vt:lpstr>Background - algorithmic pricing</vt:lpstr>
      <vt:lpstr>Background - algorithmic pricing</vt:lpstr>
      <vt:lpstr>Background - collusion</vt:lpstr>
      <vt:lpstr>Background - collusion</vt:lpstr>
      <vt:lpstr>Background - collusion</vt:lpstr>
      <vt:lpstr>Questions</vt:lpstr>
      <vt:lpstr>Questions</vt:lpstr>
      <vt:lpstr>This work</vt:lpstr>
      <vt:lpstr>This work</vt:lpstr>
      <vt:lpstr>This work</vt:lpstr>
      <vt:lpstr>This work</vt:lpstr>
      <vt:lpstr>This work</vt:lpstr>
      <vt:lpstr>This work</vt:lpstr>
      <vt:lpstr>This work - key findings</vt:lpstr>
      <vt:lpstr>This work - key findings</vt:lpstr>
      <vt:lpstr>Outline</vt:lpstr>
      <vt:lpstr>Environment</vt:lpstr>
      <vt:lpstr>Environment - delay mechanism</vt:lpstr>
      <vt:lpstr>Environment with no delay (steady-state) </vt:lpstr>
      <vt:lpstr>Algorithm</vt:lpstr>
      <vt:lpstr>Algorithm</vt:lpstr>
      <vt:lpstr>Algorithm</vt:lpstr>
      <vt:lpstr>Algorithm</vt:lpstr>
      <vt:lpstr>Algorithm</vt:lpstr>
      <vt:lpstr>Algorithm - example</vt:lpstr>
      <vt:lpstr>Algorithm - example</vt:lpstr>
      <vt:lpstr>Algorithm - example</vt:lpstr>
      <vt:lpstr>Algorithm - example</vt:lpstr>
      <vt:lpstr>Algorithm - example</vt:lpstr>
      <vt:lpstr>Algorithm - example</vt:lpstr>
      <vt:lpstr>Algorithm - example</vt:lpstr>
      <vt:lpstr>Algorithm - example</vt:lpstr>
      <vt:lpstr>Algorithm - example</vt:lpstr>
      <vt:lpstr>Algorithm - example</vt:lpstr>
      <vt:lpstr>Algorithm - example</vt:lpstr>
      <vt:lpstr>Algorithm</vt:lpstr>
      <vt:lpstr>Algorithm</vt:lpstr>
      <vt:lpstr>Algorithm</vt:lpstr>
      <vt:lpstr>Results</vt:lpstr>
      <vt:lpstr>Results - baseline simulation parameters</vt:lpstr>
      <vt:lpstr>Baseline 3-agent simulation without delay</vt:lpstr>
      <vt:lpstr>Baseline 3-agent simulation with delay</vt:lpstr>
      <vt:lpstr>Results - Sensitivity Analysis</vt:lpstr>
      <vt:lpstr>Results - Sensitivity Analysis</vt:lpstr>
      <vt:lpstr>Increasing the number of agents does not prevent the pricing inefficiency due to transient demand response.</vt:lpstr>
      <vt:lpstr>Moderate exploration ε facilitates pseudo-collusion.</vt:lpstr>
      <vt:lpstr>Increasing memory size alleviates effects of transient demad response but exacerbates collusion in no delay case.</vt:lpstr>
      <vt:lpstr>Noise decreases pricing inefficiency</vt:lpstr>
      <vt:lpstr>Discussion - why collusion with demand delay</vt:lpstr>
      <vt:lpstr>Discussion - why collusion with demand delay</vt:lpstr>
      <vt:lpstr>Discussion - why collusion with demand delay</vt:lpstr>
      <vt:lpstr>Discussion - why collusion with demand delay</vt:lpstr>
      <vt:lpstr>Discussion - why collusion with demand delay</vt:lpstr>
      <vt:lpstr>Discussion - why collusion with demand delay</vt:lpstr>
      <vt:lpstr>Discussion - why collusion without delay</vt:lpstr>
      <vt:lpstr>Discussion - why collusion without delay</vt:lpstr>
      <vt:lpstr>Discussion - why collusion without delay</vt:lpstr>
      <vt:lpstr>Discussion - why collusion without delay</vt:lpstr>
      <vt:lpstr>Discussion - why without delay</vt:lpstr>
      <vt:lpstr>Discussion - why without delay</vt:lpstr>
      <vt:lpstr>Discussion - why without delay</vt:lpstr>
      <vt:lpstr>Discussion - why without delay</vt:lpstr>
      <vt:lpstr>Discussion - why without delay</vt:lpstr>
      <vt:lpstr>Conclusions</vt:lpstr>
      <vt:lpstr>Thank you for the attention</vt:lpstr>
      <vt:lpstr>Future Work</vt:lpstr>
      <vt:lpstr>Additional materials</vt:lpstr>
      <vt:lpstr>Additional materials</vt:lpstr>
      <vt:lpstr>Additional materials</vt:lpstr>
      <vt:lpstr>Additional materials</vt:lpstr>
      <vt:lpstr>Additional materials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Lukasz Sliwinski</dc:creator>
  <cp:lastModifiedBy>Lukasz Sliwinski</cp:lastModifiedBy>
  <cp:revision>32</cp:revision>
  <dcterms:created xsi:type="dcterms:W3CDTF">2024-07-05T11:49:02Z</dcterms:created>
  <dcterms:modified xsi:type="dcterms:W3CDTF">2024-07-08T21:23:08Z</dcterms:modified>
</cp:coreProperties>
</file>